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329" r:id="rId3"/>
    <p:sldId id="330" r:id="rId4"/>
    <p:sldId id="331" r:id="rId5"/>
    <p:sldId id="332" r:id="rId6"/>
    <p:sldId id="288" r:id="rId7"/>
    <p:sldId id="284" r:id="rId8"/>
    <p:sldId id="285" r:id="rId9"/>
    <p:sldId id="296" r:id="rId10"/>
    <p:sldId id="386" r:id="rId11"/>
    <p:sldId id="294" r:id="rId12"/>
    <p:sldId id="290" r:id="rId13"/>
    <p:sldId id="298" r:id="rId14"/>
    <p:sldId id="299" r:id="rId15"/>
    <p:sldId id="333" r:id="rId16"/>
    <p:sldId id="334" r:id="rId17"/>
    <p:sldId id="300" r:id="rId18"/>
    <p:sldId id="297" r:id="rId19"/>
    <p:sldId id="335" r:id="rId20"/>
    <p:sldId id="262" r:id="rId21"/>
    <p:sldId id="437" r:id="rId22"/>
    <p:sldId id="33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274" r:id="rId36"/>
    <p:sldId id="400" r:id="rId37"/>
    <p:sldId id="399" r:id="rId38"/>
    <p:sldId id="401" r:id="rId39"/>
    <p:sldId id="312" r:id="rId40"/>
    <p:sldId id="310" r:id="rId41"/>
    <p:sldId id="311" r:id="rId42"/>
    <p:sldId id="314" r:id="rId43"/>
    <p:sldId id="319" r:id="rId44"/>
    <p:sldId id="320" r:id="rId45"/>
    <p:sldId id="321" r:id="rId46"/>
    <p:sldId id="322" r:id="rId47"/>
    <p:sldId id="405" r:id="rId48"/>
    <p:sldId id="406" r:id="rId49"/>
    <p:sldId id="407" r:id="rId50"/>
    <p:sldId id="414" r:id="rId51"/>
    <p:sldId id="415" r:id="rId52"/>
    <p:sldId id="416" r:id="rId53"/>
    <p:sldId id="417" r:id="rId54"/>
    <p:sldId id="418" r:id="rId55"/>
    <p:sldId id="419" r:id="rId56"/>
    <p:sldId id="43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4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5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0D9C6-46ED-CC40-A718-81C31035755B}" type="datetimeFigureOut">
              <a:rPr lang="en-US" smtClean="0"/>
              <a:pPr/>
              <a:t>91//18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5F436-6502-354B-8326-362CE926B342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83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3DE00-38A6-FD4F-A98C-477C97BFEEB4}" type="datetimeFigureOut">
              <a:rPr lang="en-US" smtClean="0"/>
              <a:pPr/>
              <a:t>91//18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F2E5D-AB5A-AC4E-AEBC-1F4145D8D94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841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2033FB-E8B0-BF4F-80C5-B08404A5239D}" type="slidenum">
              <a:rPr lang="en-US"/>
              <a:pPr/>
              <a:t>10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DAF2-4AAF-AF4C-8968-35CDA49E533D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E979-4AC4-3F43-890C-34EBAD5A63A9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0FD6-C522-1042-AA3C-4272233372CA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CBCAEF-4725-284C-9296-175350FC81D6}" type="datetime1">
              <a:rPr lang="en-US" smtClean="0"/>
              <a:t>91//18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444CA49F-7259-6045-8DF4-2E2650A439E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4261B-4539-A14B-8BD8-C8CC3D3B1034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379DE-B04F-CD41-AADF-835080F5E07F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68E1-DE8F-3341-B4A8-537E8D91A97E}" type="datetime1">
              <a:rPr lang="en-US" smtClean="0"/>
              <a:t>91//18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FC0C5-8675-1E47-8B0A-D7702ECDDA67}" type="datetime1">
              <a:rPr lang="en-US" smtClean="0"/>
              <a:t>91//18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62C8D-F562-AF46-91C8-C45743C11CC0}" type="datetime1">
              <a:rPr lang="en-US" smtClean="0"/>
              <a:t>91//18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EB03-C31D-B243-A788-C4CAF8452D75}" type="datetime1">
              <a:rPr lang="en-US" smtClean="0"/>
              <a:t>91//18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6FA9-F2E2-E149-9984-69D095C05F0C}" type="datetime1">
              <a:rPr lang="en-US" smtClean="0"/>
              <a:t>91//18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7A18-6E4C-6849-B29E-96D8CF0697A0}" type="datetime1">
              <a:rPr lang="en-US" smtClean="0"/>
              <a:t>91//18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12C5-CEB4-0C47-A85D-724E932CE91C}" type="datetime1">
              <a:rPr lang="en-US" smtClean="0"/>
              <a:t>91//18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FDA7F-B5D4-6244-87BC-4ADF066D54AE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49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6.jpe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76912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 </a:t>
            </a:r>
            <a:r>
              <a:rPr lang="en-GB" dirty="0" smtClean="0">
                <a:solidFill>
                  <a:schemeClr val="accent1"/>
                </a:solidFill>
              </a:rPr>
              <a:t>Formation &amp; Survival 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of Stellar Clusters 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from Hierarchical Sub-Structures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05390"/>
            <a:ext cx="7772400" cy="985041"/>
          </a:xfrm>
        </p:spPr>
        <p:txBody>
          <a:bodyPr>
            <a:normAutofit fontScale="77500" lnSpcReduction="20000"/>
          </a:bodyPr>
          <a:lstStyle/>
          <a:p>
            <a:r>
              <a:rPr lang="en-GB" sz="2800" dirty="0" smtClean="0"/>
              <a:t>Michael Fellhauer</a:t>
            </a:r>
          </a:p>
          <a:p>
            <a:r>
              <a:rPr lang="en-GB" sz="2800" dirty="0" smtClean="0"/>
              <a:t>Theory &amp; Star Formation Group</a:t>
            </a:r>
            <a:r>
              <a:rPr lang="en-GB" sz="2162" dirty="0" smtClean="0"/>
              <a:t> </a:t>
            </a:r>
          </a:p>
          <a:p>
            <a:r>
              <a:rPr lang="en-GB" sz="2162" dirty="0" err="1" smtClean="0"/>
              <a:t>Departamento</a:t>
            </a:r>
            <a:r>
              <a:rPr lang="en-GB" sz="2162" dirty="0" smtClean="0"/>
              <a:t> de </a:t>
            </a:r>
            <a:r>
              <a:rPr lang="en-GB" sz="2162" dirty="0" err="1" smtClean="0"/>
              <a:t>Astronomía</a:t>
            </a:r>
            <a:r>
              <a:rPr lang="en-GB" sz="2162" dirty="0" smtClean="0"/>
              <a:t>, Universidad de Concepción, Chile</a:t>
            </a:r>
          </a:p>
        </p:txBody>
      </p:sp>
      <p:pic>
        <p:nvPicPr>
          <p:cNvPr id="10" name="Picture 10" descr="ud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9393" cy="1556495"/>
          </a:xfrm>
          <a:prstGeom prst="rect">
            <a:avLst/>
          </a:prstGeom>
          <a:noFill/>
        </p:spPr>
      </p:pic>
      <p:pic>
        <p:nvPicPr>
          <p:cNvPr id="12" name="Picture 11" descr="ast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76" y="12558"/>
            <a:ext cx="1163624" cy="1295684"/>
          </a:xfrm>
          <a:prstGeom prst="rect">
            <a:avLst/>
          </a:prstGeom>
        </p:spPr>
      </p:pic>
      <p:pic>
        <p:nvPicPr>
          <p:cNvPr id="14" name="Imagen 13" descr="logo-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67" y="3690431"/>
            <a:ext cx="5733870" cy="31675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perseus_fig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772400" cy="5381625"/>
          </a:xfrm>
        </p:spPr>
      </p:pic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5516403" y="286216"/>
            <a:ext cx="3627597" cy="954107"/>
          </a:xfrm>
          <a:prstGeom prst="rect">
            <a:avLst/>
          </a:prstGeom>
          <a:solidFill>
            <a:schemeClr val="bg2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Perseus</a:t>
            </a:r>
            <a:r>
              <a:rPr lang="en-US" sz="2800" dirty="0"/>
              <a:t> star forming region, </a:t>
            </a:r>
            <a:r>
              <a:rPr lang="en-US" sz="1200" dirty="0"/>
              <a:t>stolen from Jennifer </a:t>
            </a:r>
            <a:r>
              <a:rPr lang="en-US" sz="1200" dirty="0" err="1"/>
              <a:t>Hatchell</a:t>
            </a:r>
            <a:r>
              <a:rPr lang="en-US" sz="1200" dirty="0"/>
              <a:t>, Exeter</a:t>
            </a:r>
          </a:p>
        </p:txBody>
      </p:sp>
      <p:pic>
        <p:nvPicPr>
          <p:cNvPr id="5" name="Content Placeholder 3" descr="tauori.gif"/>
          <p:cNvPicPr>
            <a:picLocks noChangeAspect="1"/>
          </p:cNvPicPr>
          <p:nvPr/>
        </p:nvPicPr>
        <p:blipFill>
          <a:blip r:embed="rId4"/>
          <a:srcRect l="-20833" r="-20833"/>
          <a:stretch>
            <a:fillRect/>
          </a:stretch>
        </p:blipFill>
        <p:spPr>
          <a:xfrm>
            <a:off x="4006362" y="2594790"/>
            <a:ext cx="6039546" cy="4263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418" y="5879068"/>
            <a:ext cx="323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Taurus, </a:t>
            </a:r>
            <a:r>
              <a:rPr lang="en-GB" dirty="0" err="1" smtClean="0"/>
              <a:t>Perseus</a:t>
            </a:r>
            <a:r>
              <a:rPr lang="en-GB" dirty="0" smtClean="0"/>
              <a:t> and Orion (IRAS)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38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441129"/>
            <a:ext cx="7772400" cy="25179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all stars form in clusters -</a:t>
            </a:r>
            <a:br>
              <a:rPr lang="en-US" dirty="0" smtClean="0"/>
            </a:br>
            <a:r>
              <a:rPr lang="en-US" dirty="0" smtClean="0"/>
              <a:t>Why </a:t>
            </a:r>
            <a:r>
              <a:rPr lang="en-US" dirty="0"/>
              <a:t>do we see stars in the field </a:t>
            </a:r>
            <a:r>
              <a:rPr lang="en-US" dirty="0" smtClean="0"/>
              <a:t>distributed </a:t>
            </a:r>
            <a:r>
              <a:rPr lang="en-US" dirty="0"/>
              <a:t>uniformly and not just star clusters?</a:t>
            </a:r>
            <a:endParaRPr lang="en-GB" dirty="0"/>
          </a:p>
        </p:txBody>
      </p:sp>
      <p:pic>
        <p:nvPicPr>
          <p:cNvPr id="2" name="Imagen 1" descr="infant-m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959100"/>
            <a:ext cx="4686300" cy="38989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1437" y="301060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star</a:t>
            </a:r>
            <a:r>
              <a:rPr lang="es-ES" sz="2400" dirty="0"/>
              <a:t> </a:t>
            </a:r>
            <a:r>
              <a:rPr lang="es-ES" sz="2400" dirty="0" err="1"/>
              <a:t>clusters</a:t>
            </a:r>
            <a:r>
              <a:rPr lang="es-ES" sz="2400" dirty="0"/>
              <a:t> </a:t>
            </a:r>
            <a:r>
              <a:rPr lang="es-ES" sz="2400" dirty="0" err="1"/>
              <a:t>dissolve</a:t>
            </a:r>
            <a:r>
              <a:rPr lang="es-ES" sz="2400" dirty="0"/>
              <a:t> and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stars</a:t>
            </a:r>
            <a:r>
              <a:rPr lang="es-ES" sz="2400" dirty="0"/>
              <a:t> spread </a:t>
            </a:r>
            <a:r>
              <a:rPr lang="es-ES" sz="2400" dirty="0" err="1"/>
              <a:t>out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 smtClean="0"/>
              <a:t>field</a:t>
            </a:r>
            <a:r>
              <a:rPr lang="es-ES" sz="2400" dirty="0" smtClean="0"/>
              <a:t> </a:t>
            </a:r>
            <a:r>
              <a:rPr lang="es-ES" sz="2400" dirty="0" err="1" smtClean="0"/>
              <a:t>due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/>
              <a:t>i</a:t>
            </a:r>
            <a:r>
              <a:rPr lang="es-ES" sz="2400" dirty="0" err="1" smtClean="0"/>
              <a:t>nternal</a:t>
            </a:r>
            <a:r>
              <a:rPr lang="es-ES" sz="2400" dirty="0" smtClean="0"/>
              <a:t> </a:t>
            </a:r>
            <a:r>
              <a:rPr lang="es-ES" sz="2400" dirty="0" err="1" smtClean="0"/>
              <a:t>processes</a:t>
            </a:r>
            <a:r>
              <a:rPr lang="es-ES" sz="2400" dirty="0" smtClean="0"/>
              <a:t> and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/>
              <a:t>gravitational</a:t>
            </a:r>
            <a:r>
              <a:rPr lang="es-ES" sz="2400" dirty="0"/>
              <a:t> </a:t>
            </a:r>
            <a:r>
              <a:rPr lang="es-ES" sz="2400" dirty="0" err="1" smtClean="0"/>
              <a:t>force</a:t>
            </a:r>
            <a:r>
              <a:rPr lang="es-ES" sz="2400" dirty="0" smtClean="0"/>
              <a:t> of </a:t>
            </a:r>
            <a:r>
              <a:rPr lang="es-ES" sz="2400" dirty="0" err="1" smtClean="0"/>
              <a:t>the</a:t>
            </a:r>
            <a:r>
              <a:rPr lang="es-ES" sz="2400" dirty="0" smtClean="0"/>
              <a:t> MW.</a:t>
            </a:r>
            <a:endParaRPr lang="es-ES" sz="2400" dirty="0"/>
          </a:p>
          <a:p>
            <a:pPr marL="342900" indent="-342900">
              <a:buFont typeface="Arial"/>
              <a:buChar char="•"/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main</a:t>
            </a:r>
            <a:r>
              <a:rPr lang="es-ES" sz="2400" dirty="0"/>
              <a:t> </a:t>
            </a:r>
            <a:r>
              <a:rPr lang="es-ES" sz="2400" dirty="0" err="1"/>
              <a:t>source</a:t>
            </a:r>
            <a:r>
              <a:rPr lang="es-ES" sz="2400" dirty="0"/>
              <a:t> of </a:t>
            </a:r>
            <a:r>
              <a:rPr lang="es-ES" sz="2400" dirty="0" err="1"/>
              <a:t>destruction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phase</a:t>
            </a:r>
            <a:r>
              <a:rPr lang="es-ES" sz="2400" dirty="0"/>
              <a:t> </a:t>
            </a:r>
            <a:r>
              <a:rPr lang="es-ES" sz="2400" dirty="0" smtClean="0"/>
              <a:t>of gas </a:t>
            </a:r>
            <a:r>
              <a:rPr lang="es-ES" sz="2400" dirty="0" err="1" smtClean="0"/>
              <a:t>expulsion</a:t>
            </a:r>
            <a:r>
              <a:rPr lang="es-ES" sz="2400" dirty="0" smtClean="0"/>
              <a:t> </a:t>
            </a:r>
            <a:r>
              <a:rPr lang="es-ES" sz="2400" dirty="0"/>
              <a:t>= </a:t>
            </a:r>
            <a:r>
              <a:rPr lang="es-ES" sz="2400" dirty="0">
                <a:solidFill>
                  <a:srgbClr val="FF0000"/>
                </a:solidFill>
              </a:rPr>
              <a:t>"</a:t>
            </a:r>
            <a:r>
              <a:rPr lang="es-ES" sz="2400" dirty="0" err="1">
                <a:solidFill>
                  <a:srgbClr val="FF0000"/>
                </a:solidFill>
              </a:rPr>
              <a:t>Infant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 smtClean="0">
                <a:solidFill>
                  <a:srgbClr val="FF0000"/>
                </a:solidFill>
              </a:rPr>
              <a:t>Mortality</a:t>
            </a:r>
            <a:r>
              <a:rPr lang="es-ES" sz="2400" dirty="0" smtClean="0">
                <a:solidFill>
                  <a:srgbClr val="FF0000"/>
                </a:solidFill>
              </a:rPr>
              <a:t>”</a:t>
            </a:r>
            <a:endParaRPr lang="es-ES" sz="24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 err="1"/>
              <a:t>How</a:t>
            </a:r>
            <a:r>
              <a:rPr lang="es-ES" sz="2400" dirty="0"/>
              <a:t> can </a:t>
            </a:r>
            <a:r>
              <a:rPr lang="es-ES" sz="2400" dirty="0" err="1"/>
              <a:t>star</a:t>
            </a:r>
            <a:r>
              <a:rPr lang="es-ES" sz="2400" dirty="0"/>
              <a:t> </a:t>
            </a:r>
            <a:r>
              <a:rPr lang="es-ES" sz="2400" dirty="0" err="1"/>
              <a:t>clusters</a:t>
            </a:r>
            <a:r>
              <a:rPr lang="es-ES" sz="2400" dirty="0"/>
              <a:t> </a:t>
            </a:r>
            <a:r>
              <a:rPr lang="es-ES" sz="2400" dirty="0" err="1"/>
              <a:t>survive</a:t>
            </a:r>
            <a:r>
              <a:rPr lang="es-ES" sz="2400" dirty="0"/>
              <a:t> </a:t>
            </a:r>
            <a:r>
              <a:rPr lang="es-ES" sz="2400" dirty="0" err="1"/>
              <a:t>infant</a:t>
            </a:r>
            <a:r>
              <a:rPr lang="es-ES" sz="2400" dirty="0"/>
              <a:t> </a:t>
            </a:r>
            <a:r>
              <a:rPr lang="es-ES" sz="2400" dirty="0" err="1"/>
              <a:t>mortality</a:t>
            </a:r>
            <a:r>
              <a:rPr lang="es-ES" sz="2400" dirty="0"/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</a:t>
            </a:r>
            <a:r>
              <a:rPr lang="en-US" dirty="0"/>
              <a:t>i</a:t>
            </a:r>
            <a:r>
              <a:rPr lang="en-US" dirty="0" smtClean="0"/>
              <a:t>s expelled by 'feedback'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32979"/>
          </a:xfrm>
        </p:spPr>
        <p:txBody>
          <a:bodyPr/>
          <a:lstStyle/>
          <a:p>
            <a:r>
              <a:rPr lang="en-US" dirty="0" smtClean="0"/>
              <a:t>Jets of proto</a:t>
            </a:r>
            <a:r>
              <a:rPr lang="en-US" dirty="0"/>
              <a:t>-stars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solar winds of stars of intermediate mass</a:t>
            </a:r>
          </a:p>
          <a:p>
            <a:r>
              <a:rPr lang="en-US" dirty="0"/>
              <a:t>Ultraviolet radiation of high mass stars</a:t>
            </a:r>
          </a:p>
          <a:p>
            <a:pPr marL="0" indent="0">
              <a:buNone/>
            </a:pPr>
            <a:r>
              <a:rPr lang="en-US" dirty="0"/>
              <a:t>and finally</a:t>
            </a:r>
          </a:p>
          <a:p>
            <a:r>
              <a:rPr lang="en-US" dirty="0"/>
              <a:t>Explosion of super-</a:t>
            </a:r>
            <a:r>
              <a:rPr lang="en-US" dirty="0" err="1"/>
              <a:t>novas</a:t>
            </a: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pherical_c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29380"/>
            <a:ext cx="7772400" cy="1470025"/>
          </a:xfrm>
        </p:spPr>
        <p:txBody>
          <a:bodyPr/>
          <a:lstStyle/>
          <a:p>
            <a:r>
              <a:rPr lang="en-GB" dirty="0"/>
              <a:t>Classical image </a:t>
            </a:r>
            <a:r>
              <a:rPr lang="en-GB" dirty="0" smtClean="0"/>
              <a:t>of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dirty="0"/>
              <a:t>'Infant Mortality'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393483" y="609600"/>
            <a:ext cx="8334677" cy="5638800"/>
          </a:xfrm>
        </p:spPr>
        <p:txBody>
          <a:bodyPr/>
          <a:lstStyle/>
          <a:p>
            <a:r>
              <a:rPr lang="en-US" dirty="0" smtClean="0"/>
              <a:t>At first we </a:t>
            </a:r>
            <a:r>
              <a:rPr lang="en-US" dirty="0"/>
              <a:t>have an </a:t>
            </a:r>
            <a:r>
              <a:rPr lang="en-US" dirty="0" smtClean="0"/>
              <a:t>embedded </a:t>
            </a:r>
            <a:r>
              <a:rPr lang="en-US" dirty="0"/>
              <a:t>star cluster (stars </a:t>
            </a:r>
            <a:r>
              <a:rPr lang="en-US" dirty="0" smtClean="0"/>
              <a:t>inside </a:t>
            </a:r>
            <a:r>
              <a:rPr lang="en-US" dirty="0"/>
              <a:t>the remaining gas).</a:t>
            </a:r>
          </a:p>
          <a:p>
            <a:r>
              <a:rPr lang="en-US" dirty="0"/>
              <a:t>This cluster is spherically symmetric and in </a:t>
            </a:r>
            <a:r>
              <a:rPr lang="en-US" dirty="0" err="1"/>
              <a:t>virial</a:t>
            </a:r>
            <a:r>
              <a:rPr lang="en-US" dirty="0"/>
              <a:t> equilibrium.</a:t>
            </a:r>
          </a:p>
          <a:p>
            <a:r>
              <a:rPr lang="en-US" dirty="0"/>
              <a:t>The ratio between the mass of the stars and the total mass is called star formation efficiency (SFE</a:t>
            </a:r>
            <a:r>
              <a:rPr lang="en-US" dirty="0" smtClean="0"/>
              <a:t>):</a:t>
            </a:r>
          </a:p>
        </p:txBody>
      </p:sp>
      <p:graphicFrame>
        <p:nvGraphicFramePr>
          <p:cNvPr id="6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577839"/>
              </p:ext>
            </p:extLst>
          </p:nvPr>
        </p:nvGraphicFramePr>
        <p:xfrm>
          <a:off x="2394450" y="4532531"/>
          <a:ext cx="4694620" cy="1455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0" name="Equation" r:id="rId3" imgW="1270000" imgH="393700" progId="Equation.DSMT4">
                  <p:embed/>
                </p:oleObj>
              </mc:Choice>
              <mc:Fallback>
                <p:oleObj name="Equation" r:id="rId3" imgW="1270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450" y="4532531"/>
                        <a:ext cx="4694620" cy="1455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42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Classical Picture of formation &amp; Survival: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2" name="Group 23"/>
          <p:cNvGrpSpPr/>
          <p:nvPr/>
        </p:nvGrpSpPr>
        <p:grpSpPr>
          <a:xfrm>
            <a:off x="3380374" y="1841523"/>
            <a:ext cx="5635054" cy="4986846"/>
            <a:chOff x="2521866" y="1144863"/>
            <a:chExt cx="5133160" cy="4937224"/>
          </a:xfrm>
        </p:grpSpPr>
        <p:sp>
          <p:nvSpPr>
            <p:cNvPr id="5" name="Oval 4"/>
            <p:cNvSpPr/>
            <p:nvPr/>
          </p:nvSpPr>
          <p:spPr>
            <a:xfrm>
              <a:off x="2521866" y="1144863"/>
              <a:ext cx="5133160" cy="49372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4131568" y="2558054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094204" y="4374083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344602" y="2155911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089564" y="3292525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4033570" y="3819540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187562" y="3929654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5296366" y="2585582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3094204" y="3264997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131568" y="4761468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851564" y="4484197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6308764" y="3264997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4686766" y="1726239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58366" y="2003511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4795570" y="2433182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4436368" y="3652382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4588768" y="3015254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5688358" y="3167654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991566" y="5038739"/>
              <a:ext cx="500796" cy="55454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V="1">
            <a:off x="2157554" y="4846314"/>
            <a:ext cx="2386872" cy="1208279"/>
          </a:xfrm>
          <a:prstGeom prst="straightConnector1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7200" y="5959008"/>
            <a:ext cx="22164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Residual gas</a:t>
            </a:r>
            <a:endParaRPr lang="en-GB" sz="3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380374" y="1841523"/>
            <a:ext cx="3115816" cy="2367663"/>
          </a:xfrm>
          <a:prstGeom prst="straightConnector1">
            <a:avLst/>
          </a:prstGeom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1228910"/>
            <a:ext cx="7913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Stars form a spherically symmetric distribution</a:t>
            </a:r>
            <a:endParaRPr lang="en-GB" sz="3200" dirty="0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35772" y="3130414"/>
          <a:ext cx="3479910" cy="1078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1270000" imgH="393700" progId="Equation.DSMT4">
                  <p:embed/>
                </p:oleObj>
              </mc:Choice>
              <mc:Fallback>
                <p:oleObj name="Equation" r:id="rId3" imgW="1270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2" y="3130414"/>
                        <a:ext cx="3479910" cy="10787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03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 descr="Baumgardtpoi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6" y="20702"/>
            <a:ext cx="8911482" cy="6886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356350"/>
            <a:ext cx="26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Baumgardt</a:t>
            </a:r>
            <a:r>
              <a:rPr lang="en-GB" dirty="0" smtClean="0"/>
              <a:t> &amp; </a:t>
            </a:r>
            <a:r>
              <a:rPr lang="en-GB" dirty="0" err="1" smtClean="0"/>
              <a:t>Kroupa</a:t>
            </a:r>
            <a:r>
              <a:rPr lang="en-GB" dirty="0" smtClean="0"/>
              <a:t> 2007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93554"/>
            <a:ext cx="835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Survival of the star cluster is fully determined by the SFE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320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685800" y="609600"/>
            <a:ext cx="7772400" cy="2788471"/>
          </a:xfrm>
        </p:spPr>
        <p:txBody>
          <a:bodyPr/>
          <a:lstStyle/>
          <a:p>
            <a:r>
              <a:rPr lang="en-US" dirty="0"/>
              <a:t>Efficiency of Star Formation has to be high (&gt; 30%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or </a:t>
            </a:r>
          </a:p>
          <a:p>
            <a:r>
              <a:rPr lang="en-US" dirty="0"/>
              <a:t>the expulsion of gas has to be slow for a cluster to survive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306689" y="3398071"/>
            <a:ext cx="84682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err="1"/>
              <a:t>However</a:t>
            </a:r>
            <a:r>
              <a:rPr lang="es-ES" sz="3200" dirty="0"/>
              <a:t>, SFE in </a:t>
            </a:r>
            <a:r>
              <a:rPr lang="es-ES" sz="3200" dirty="0" smtClean="0"/>
              <a:t>real </a:t>
            </a:r>
            <a:r>
              <a:rPr lang="es-ES" sz="3200" dirty="0" err="1" smtClean="0"/>
              <a:t>embedded</a:t>
            </a:r>
            <a:r>
              <a:rPr lang="es-ES" sz="3200" dirty="0" smtClean="0"/>
              <a:t> </a:t>
            </a:r>
            <a:r>
              <a:rPr lang="es-ES" sz="3200" dirty="0" err="1"/>
              <a:t>clusters</a:t>
            </a:r>
            <a:r>
              <a:rPr lang="es-ES" sz="3200" dirty="0"/>
              <a:t> </a:t>
            </a:r>
            <a:r>
              <a:rPr lang="es-ES" sz="3200" dirty="0" err="1"/>
              <a:t>is</a:t>
            </a:r>
            <a:r>
              <a:rPr lang="es-ES" sz="3200" dirty="0"/>
              <a:t> </a:t>
            </a:r>
            <a:r>
              <a:rPr lang="es-ES" sz="3200" dirty="0" err="1"/>
              <a:t>low</a:t>
            </a:r>
            <a:r>
              <a:rPr lang="es-ES" sz="3200" dirty="0"/>
              <a:t> - </a:t>
            </a:r>
            <a:r>
              <a:rPr lang="es-ES" sz="3200" dirty="0" err="1"/>
              <a:t>less</a:t>
            </a:r>
            <a:r>
              <a:rPr lang="es-ES" sz="3200" dirty="0"/>
              <a:t> </a:t>
            </a:r>
            <a:r>
              <a:rPr lang="es-ES" sz="3200" dirty="0" err="1"/>
              <a:t>than</a:t>
            </a:r>
            <a:r>
              <a:rPr lang="es-ES" sz="3200" dirty="0"/>
              <a:t> 10 </a:t>
            </a:r>
            <a:r>
              <a:rPr lang="es-ES" sz="3200" dirty="0" err="1"/>
              <a:t>percent</a:t>
            </a:r>
            <a:r>
              <a:rPr lang="es-ES" sz="3200" dirty="0"/>
              <a:t>.</a:t>
            </a:r>
          </a:p>
          <a:p>
            <a:r>
              <a:rPr lang="es-ES" sz="3200" dirty="0"/>
              <a:t>So </a:t>
            </a:r>
            <a:r>
              <a:rPr lang="es-ES" sz="3200" dirty="0" err="1"/>
              <a:t>instead</a:t>
            </a:r>
            <a:r>
              <a:rPr lang="es-ES" sz="3200" dirty="0"/>
              <a:t> of: </a:t>
            </a:r>
            <a:endParaRPr lang="es-ES" sz="3200" dirty="0" smtClean="0"/>
          </a:p>
          <a:p>
            <a:r>
              <a:rPr lang="es-ES" sz="3200" dirty="0" err="1" smtClean="0"/>
              <a:t>Why</a:t>
            </a:r>
            <a:r>
              <a:rPr lang="es-ES" sz="3200" dirty="0" smtClean="0"/>
              <a:t> </a:t>
            </a:r>
            <a:r>
              <a:rPr lang="es-ES" sz="3200" dirty="0"/>
              <a:t>are </a:t>
            </a:r>
            <a:r>
              <a:rPr lang="es-ES" sz="3200" dirty="0" err="1"/>
              <a:t>not</a:t>
            </a:r>
            <a:r>
              <a:rPr lang="es-ES" sz="3200" dirty="0"/>
              <a:t> </a:t>
            </a:r>
            <a:r>
              <a:rPr lang="es-ES" sz="3200" dirty="0" err="1"/>
              <a:t>all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stars</a:t>
            </a:r>
            <a:r>
              <a:rPr lang="es-ES" sz="3200" dirty="0"/>
              <a:t> in </a:t>
            </a:r>
            <a:r>
              <a:rPr lang="es-ES" sz="3200" dirty="0" err="1"/>
              <a:t>clusters</a:t>
            </a:r>
            <a:r>
              <a:rPr lang="es-ES" sz="3200" dirty="0"/>
              <a:t>? </a:t>
            </a:r>
            <a:r>
              <a:rPr lang="es-ES" sz="3200" dirty="0" smtClean="0"/>
              <a:t>– </a:t>
            </a:r>
            <a:r>
              <a:rPr lang="es-ES" sz="3200" dirty="0" err="1" smtClean="0"/>
              <a:t>The</a:t>
            </a:r>
            <a:r>
              <a:rPr lang="es-ES" sz="3200" dirty="0" smtClean="0"/>
              <a:t> new </a:t>
            </a:r>
            <a:r>
              <a:rPr lang="es-ES" sz="3200" dirty="0" err="1"/>
              <a:t>question</a:t>
            </a:r>
            <a:r>
              <a:rPr lang="es-ES" sz="3200" dirty="0"/>
              <a:t> </a:t>
            </a:r>
            <a:r>
              <a:rPr lang="es-ES" sz="3200" dirty="0" err="1"/>
              <a:t>was</a:t>
            </a:r>
            <a:r>
              <a:rPr lang="es-ES" sz="3200" dirty="0"/>
              <a:t>: </a:t>
            </a:r>
            <a:endParaRPr lang="es-ES" sz="3200" dirty="0" smtClean="0"/>
          </a:p>
          <a:p>
            <a:pPr algn="ctr"/>
            <a:r>
              <a:rPr lang="es-ES" sz="3200" dirty="0" err="1" smtClean="0"/>
              <a:t>Why</a:t>
            </a:r>
            <a:r>
              <a:rPr lang="es-ES" sz="3200" dirty="0" smtClean="0"/>
              <a:t> </a:t>
            </a:r>
            <a:r>
              <a:rPr lang="es-ES" sz="3200" dirty="0"/>
              <a:t>do </a:t>
            </a:r>
            <a:r>
              <a:rPr lang="es-ES" sz="3200" dirty="0" err="1"/>
              <a:t>we</a:t>
            </a:r>
            <a:r>
              <a:rPr lang="es-ES" sz="3200" dirty="0"/>
              <a:t> </a:t>
            </a:r>
            <a:r>
              <a:rPr lang="es-ES" sz="3200" dirty="0" err="1"/>
              <a:t>see</a:t>
            </a:r>
            <a:r>
              <a:rPr lang="es-ES" sz="3200" dirty="0"/>
              <a:t> </a:t>
            </a:r>
            <a:r>
              <a:rPr lang="es-ES" sz="3200" dirty="0" err="1"/>
              <a:t>star</a:t>
            </a:r>
            <a:r>
              <a:rPr lang="es-ES" sz="3200" dirty="0"/>
              <a:t> </a:t>
            </a:r>
            <a:r>
              <a:rPr lang="es-ES" sz="3200" dirty="0" err="1"/>
              <a:t>clusters</a:t>
            </a:r>
            <a:r>
              <a:rPr lang="es-ES" sz="3200" dirty="0"/>
              <a:t> at </a:t>
            </a:r>
            <a:r>
              <a:rPr lang="es-ES" sz="3200" dirty="0" err="1"/>
              <a:t>all</a:t>
            </a:r>
            <a:r>
              <a:rPr lang="es-ES" sz="3200" dirty="0"/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47139" y="609600"/>
            <a:ext cx="8011061" cy="5486400"/>
          </a:xfrm>
        </p:spPr>
        <p:txBody>
          <a:bodyPr/>
          <a:lstStyle/>
          <a:p>
            <a:r>
              <a:rPr lang="en-US" dirty="0"/>
              <a:t>But if we expel the gas slowly enough, some clusters have the chance to survive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Problem solved </a:t>
            </a:r>
            <a:r>
              <a:rPr lang="en-US" dirty="0"/>
              <a:t>and we can go home </a:t>
            </a:r>
            <a:r>
              <a:rPr lang="en-US" dirty="0" smtClean="0"/>
              <a:t>– </a:t>
            </a:r>
          </a:p>
          <a:p>
            <a:pPr marL="0" indent="0" algn="ctr">
              <a:buNone/>
            </a:pPr>
            <a:r>
              <a:rPr lang="en-US" dirty="0" smtClean="0"/>
              <a:t>or </a:t>
            </a:r>
            <a:r>
              <a:rPr lang="en-US" dirty="0"/>
              <a:t>not?</a:t>
            </a:r>
            <a:endParaRPr lang="en-US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1133"/>
            <a:ext cx="5777041" cy="13255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BUT: </a:t>
            </a:r>
            <a:br>
              <a:rPr lang="en-GB" dirty="0" smtClean="0"/>
            </a:br>
            <a:r>
              <a:rPr lang="en-GB" dirty="0" smtClean="0"/>
              <a:t>“Clumpy” Star Formation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5379" y="1830387"/>
            <a:ext cx="42418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Stars form in small unevenly distributed sub-clumps and filaments containing a few to a few dozens of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bate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41" y="3491040"/>
            <a:ext cx="3366959" cy="3366959"/>
          </a:xfrm>
          <a:prstGeom prst="rect">
            <a:avLst/>
          </a:prstGeom>
        </p:spPr>
      </p:pic>
      <p:pic>
        <p:nvPicPr>
          <p:cNvPr id="7" name="Content Placeholder 3" descr="tauori.gif"/>
          <p:cNvPicPr>
            <a:picLocks noChangeAspect="1"/>
          </p:cNvPicPr>
          <p:nvPr/>
        </p:nvPicPr>
        <p:blipFill>
          <a:blip r:embed="rId3"/>
          <a:srcRect l="-20833" r="-20833"/>
          <a:stretch>
            <a:fillRect/>
          </a:stretch>
        </p:blipFill>
        <p:spPr>
          <a:xfrm>
            <a:off x="4957179" y="1"/>
            <a:ext cx="4945640" cy="34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oup-may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1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4815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 smtClean="0"/>
              <a:t>The</a:t>
            </a:r>
            <a:r>
              <a:rPr lang="es-ES" sz="3600" dirty="0" smtClean="0"/>
              <a:t> </a:t>
            </a:r>
            <a:r>
              <a:rPr lang="es-ES" sz="3600" dirty="0" err="1" smtClean="0"/>
              <a:t>Theory</a:t>
            </a:r>
            <a:r>
              <a:rPr lang="es-ES" sz="3600" dirty="0" smtClean="0"/>
              <a:t> </a:t>
            </a:r>
            <a:r>
              <a:rPr lang="es-ES" sz="3600" dirty="0"/>
              <a:t>&amp;</a:t>
            </a:r>
            <a:r>
              <a:rPr lang="es-ES" sz="3600" dirty="0" smtClean="0"/>
              <a:t> </a:t>
            </a:r>
            <a:r>
              <a:rPr lang="es-ES" sz="3600" dirty="0" err="1" smtClean="0"/>
              <a:t>Star</a:t>
            </a:r>
            <a:r>
              <a:rPr lang="es-ES" sz="3600" dirty="0" smtClean="0"/>
              <a:t> </a:t>
            </a:r>
            <a:r>
              <a:rPr lang="es-ES" sz="3600" dirty="0" err="1" smtClean="0"/>
              <a:t>Formation</a:t>
            </a:r>
            <a:r>
              <a:rPr lang="es-ES" sz="3600" dirty="0" smtClean="0"/>
              <a:t> </a:t>
            </a:r>
            <a:r>
              <a:rPr lang="es-ES" sz="3600" dirty="0" err="1" smtClean="0"/>
              <a:t>Group</a:t>
            </a:r>
            <a:r>
              <a:rPr lang="es-ES" sz="3600" dirty="0" smtClean="0"/>
              <a:t> </a:t>
            </a:r>
          </a:p>
          <a:p>
            <a:pPr algn="ctr"/>
            <a:r>
              <a:rPr lang="es-ES" sz="3600" dirty="0" smtClean="0"/>
              <a:t>in </a:t>
            </a:r>
            <a:r>
              <a:rPr lang="es-ES" sz="3600" dirty="0" err="1" smtClean="0"/>
              <a:t>Concepcion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05259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Clumpy Star Formation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9884" y="1940072"/>
            <a:ext cx="4241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stars are formed into small, unevenly distributed, sub</a:t>
            </a:r>
            <a:r>
              <a:rPr lang="en-US" dirty="0" smtClean="0"/>
              <a:t>-clumps </a:t>
            </a:r>
            <a:r>
              <a:rPr lang="en-US" dirty="0"/>
              <a:t>and filaments, which contain some stars to a few tens of stars.</a:t>
            </a:r>
          </a:p>
          <a:p>
            <a:r>
              <a:rPr lang="en-US" dirty="0"/>
              <a:t>There is a growing observational and theoretical evidence that these stars can form sub-</a:t>
            </a:r>
            <a:r>
              <a:rPr lang="en-US" dirty="0" err="1"/>
              <a:t>virial</a:t>
            </a:r>
            <a:r>
              <a:rPr lang="en-US" dirty="0"/>
              <a:t>.</a:t>
            </a:r>
            <a:endParaRPr lang="en-GB" dirty="0"/>
          </a:p>
        </p:txBody>
      </p:sp>
      <p:pic>
        <p:nvPicPr>
          <p:cNvPr id="6" name="Picture 5" descr="bate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413000"/>
            <a:ext cx="4445000" cy="4445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337"/>
          </a:xfrm>
        </p:spPr>
        <p:txBody>
          <a:bodyPr/>
          <a:lstStyle/>
          <a:p>
            <a:r>
              <a:rPr lang="en-US" dirty="0" err="1" smtClean="0"/>
              <a:t>Virial</a:t>
            </a:r>
            <a:r>
              <a:rPr lang="en-US" dirty="0" smtClean="0"/>
              <a:t> Ratio </a:t>
            </a:r>
            <a:r>
              <a:rPr lang="en-GB" dirty="0" smtClean="0"/>
              <a:t>Q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6976"/>
            <a:ext cx="8229600" cy="55945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virial</a:t>
            </a:r>
            <a:r>
              <a:rPr lang="en-US" dirty="0"/>
              <a:t> </a:t>
            </a:r>
            <a:r>
              <a:rPr lang="en-US" dirty="0" smtClean="0"/>
              <a:t>parameter </a:t>
            </a:r>
            <a:r>
              <a:rPr lang="en-US" dirty="0"/>
              <a:t>Q denotes the relationship between kinetic energy and potential </a:t>
            </a:r>
            <a:r>
              <a:rPr lang="en-US" dirty="0" smtClean="0"/>
              <a:t>energy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Q = 0: Object will perform a cold collapse (the stars do not have </a:t>
            </a:r>
            <a:r>
              <a:rPr lang="en-US" dirty="0" smtClean="0"/>
              <a:t>velocities)</a:t>
            </a:r>
            <a:endParaRPr lang="en-US" dirty="0"/>
          </a:p>
          <a:p>
            <a:r>
              <a:rPr lang="en-US"/>
              <a:t>Q </a:t>
            </a:r>
            <a:r>
              <a:rPr lang="en-US" smtClean="0"/>
              <a:t>&lt; 0.5</a:t>
            </a:r>
            <a:r>
              <a:rPr lang="en-US" dirty="0"/>
              <a:t>: stars do not have enough </a:t>
            </a:r>
            <a:r>
              <a:rPr lang="en-US" dirty="0" smtClean="0"/>
              <a:t>velocity </a:t>
            </a:r>
            <a:r>
              <a:rPr lang="en-US" dirty="0"/>
              <a:t>- object will contract</a:t>
            </a:r>
          </a:p>
          <a:p>
            <a:r>
              <a:rPr lang="en-US" dirty="0"/>
              <a:t>Q = 0.5: object is in </a:t>
            </a:r>
            <a:r>
              <a:rPr lang="en-US" dirty="0" err="1"/>
              <a:t>virial</a:t>
            </a:r>
            <a:r>
              <a:rPr lang="en-US" dirty="0"/>
              <a:t> equilibrium</a:t>
            </a:r>
          </a:p>
          <a:p>
            <a:r>
              <a:rPr lang="en-US" dirty="0" smtClean="0"/>
              <a:t>Q &gt; </a:t>
            </a:r>
            <a:r>
              <a:rPr lang="en-US" dirty="0"/>
              <a:t>0.5: stars have too much </a:t>
            </a:r>
            <a:r>
              <a:rPr lang="en-US" dirty="0" smtClean="0"/>
              <a:t>velocity </a:t>
            </a:r>
            <a:r>
              <a:rPr lang="en-US" dirty="0"/>
              <a:t>- object will </a:t>
            </a:r>
            <a:r>
              <a:rPr lang="en-US" dirty="0" smtClean="0"/>
              <a:t>expand</a:t>
            </a:r>
            <a:endParaRPr lang="en-US" dirty="0"/>
          </a:p>
          <a:p>
            <a:r>
              <a:rPr lang="en-US" dirty="0" smtClean="0"/>
              <a:t>Q &gt; </a:t>
            </a:r>
            <a:r>
              <a:rPr lang="en-US" dirty="0"/>
              <a:t>= 1.0: the object is not </a:t>
            </a:r>
            <a:r>
              <a:rPr lang="en-US" dirty="0" smtClean="0"/>
              <a:t>bound and disperses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03306" y="2092225"/>
          <a:ext cx="1790824" cy="132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2" name="Equation" r:id="rId3" imgW="635000" imgH="469900" progId="Equation.DSMT4">
                  <p:embed/>
                </p:oleObj>
              </mc:Choice>
              <mc:Fallback>
                <p:oleObj name="Equation" r:id="rId3" imgW="635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306" y="2092225"/>
                        <a:ext cx="1790824" cy="13252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7574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c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0" y="1285678"/>
            <a:ext cx="4950775" cy="4356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0" y="142678"/>
            <a:ext cx="4844172" cy="1143000"/>
          </a:xfrm>
        </p:spPr>
        <p:txBody>
          <a:bodyPr/>
          <a:lstStyle/>
          <a:p>
            <a:r>
              <a:rPr lang="en-GB" dirty="0" smtClean="0"/>
              <a:t>Our models: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98792" y="637528"/>
            <a:ext cx="4245208" cy="561584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Fractal initial conditions </a:t>
            </a:r>
          </a:p>
          <a:p>
            <a:pPr>
              <a:buNone/>
            </a:pPr>
            <a:r>
              <a:rPr lang="en-GB" dirty="0"/>
              <a:t>	</a:t>
            </a:r>
            <a:r>
              <a:rPr lang="en-GB" dirty="0" smtClean="0"/>
              <a:t>(</a:t>
            </a:r>
            <a:r>
              <a:rPr lang="en-GB" dirty="0" err="1" smtClean="0"/>
              <a:t>D</a:t>
            </a:r>
            <a:r>
              <a:rPr lang="en-GB" baseline="-25000" dirty="0" err="1" smtClean="0"/>
              <a:t>frac</a:t>
            </a:r>
            <a:r>
              <a:rPr lang="en-GB" dirty="0" smtClean="0"/>
              <a:t> = 1.6) </a:t>
            </a:r>
            <a:r>
              <a:rPr lang="en-GB" dirty="0" err="1" smtClean="0"/>
              <a:t>R</a:t>
            </a:r>
            <a:r>
              <a:rPr lang="en-GB" baseline="-25000" dirty="0" err="1" smtClean="0"/>
              <a:t>max</a:t>
            </a:r>
            <a:r>
              <a:rPr lang="en-GB" baseline="-25000" dirty="0" smtClean="0"/>
              <a:t> </a:t>
            </a:r>
            <a:r>
              <a:rPr lang="en-GB" dirty="0" smtClean="0"/>
              <a:t>= 1.5 pc</a:t>
            </a:r>
          </a:p>
          <a:p>
            <a:r>
              <a:rPr lang="en-GB" dirty="0" smtClean="0"/>
              <a:t>1000 equal mass ‘stars’</a:t>
            </a:r>
          </a:p>
          <a:p>
            <a:pPr>
              <a:buNone/>
            </a:pPr>
            <a:r>
              <a:rPr lang="en-GB" dirty="0" smtClean="0"/>
              <a:t>	M</a:t>
            </a:r>
            <a:r>
              <a:rPr lang="en-GB" baseline="-25000" dirty="0" smtClean="0"/>
              <a:t>*</a:t>
            </a:r>
            <a:r>
              <a:rPr lang="en-GB" dirty="0" smtClean="0"/>
              <a:t> = 500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sun</a:t>
            </a:r>
            <a:endParaRPr lang="en-GB" dirty="0" smtClean="0"/>
          </a:p>
          <a:p>
            <a:r>
              <a:rPr lang="en-GB" dirty="0" smtClean="0"/>
              <a:t>analytic background gas (Plummer or </a:t>
            </a:r>
            <a:r>
              <a:rPr lang="en-GB" dirty="0" err="1" smtClean="0"/>
              <a:t>homogen</a:t>
            </a:r>
            <a:r>
              <a:rPr lang="en-GB" dirty="0" smtClean="0"/>
              <a:t>.)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err="1" smtClean="0"/>
              <a:t>M</a:t>
            </a:r>
            <a:r>
              <a:rPr lang="en-GB" baseline="-25000" dirty="0" err="1" smtClean="0"/>
              <a:t>gas</a:t>
            </a:r>
            <a:r>
              <a:rPr lang="en-GB" baseline="-25000" dirty="0" smtClean="0"/>
              <a:t> </a:t>
            </a:r>
            <a:r>
              <a:rPr lang="en-GB" dirty="0" smtClean="0"/>
              <a:t>= 2000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sun</a:t>
            </a:r>
            <a:endParaRPr lang="en-GB" dirty="0" smtClean="0"/>
          </a:p>
          <a:p>
            <a:pPr algn="ctr">
              <a:buNone/>
            </a:pPr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rgbClr val="FF0000"/>
                </a:solidFill>
              </a:rPr>
              <a:t> SFE = 0.2</a:t>
            </a:r>
          </a:p>
          <a:p>
            <a:r>
              <a:rPr lang="en-GB" dirty="0" smtClean="0"/>
              <a:t>Initial </a:t>
            </a:r>
            <a:r>
              <a:rPr lang="en-GB" dirty="0" err="1" smtClean="0"/>
              <a:t>virial</a:t>
            </a:r>
            <a:r>
              <a:rPr lang="en-GB" dirty="0" smtClean="0"/>
              <a:t> states: 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err="1" smtClean="0"/>
              <a:t>Q</a:t>
            </a:r>
            <a:r>
              <a:rPr lang="en-GB" baseline="-25000" dirty="0" err="1" smtClean="0"/>
              <a:t>ini</a:t>
            </a:r>
            <a:r>
              <a:rPr lang="en-GB" dirty="0" smtClean="0"/>
              <a:t> = 0.0…0.5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5890478"/>
            <a:ext cx="4185637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If you want to learn something – keep it simple!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5994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umps-destruc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835"/>
            <a:ext cx="9113630" cy="6606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GB" dirty="0" smtClean="0"/>
              <a:t>How fast is sub-structure erased?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                   Answer: Very fast!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187" y="2891154"/>
            <a:ext cx="1576613" cy="18297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Box 5"/>
          <p:cNvSpPr txBox="1"/>
          <p:nvPr/>
        </p:nvSpPr>
        <p:spPr>
          <a:xfrm>
            <a:off x="0" y="6198255"/>
            <a:ext cx="3846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Smith, Slater et al. 2011b</a:t>
            </a:r>
            <a:endParaRPr lang="en-GB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257297" y="3752732"/>
            <a:ext cx="165619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/>
              <a:t>Roy </a:t>
            </a:r>
            <a:r>
              <a:rPr lang="es-ES" sz="2800" dirty="0" err="1" smtClean="0"/>
              <a:t>Slater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96421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Clumps are destroyed by: </a:t>
            </a:r>
          </a:p>
          <a:p>
            <a:r>
              <a:rPr lang="en-GB" dirty="0" smtClean="0"/>
              <a:t>internal two-body effects (low N per clump)</a:t>
            </a:r>
          </a:p>
          <a:p>
            <a:r>
              <a:rPr lang="en-GB" dirty="0" smtClean="0"/>
              <a:t>Heating by travelling through the central area</a:t>
            </a:r>
          </a:p>
          <a:p>
            <a:pPr>
              <a:buNone/>
            </a:pPr>
            <a:r>
              <a:rPr lang="en-GB" dirty="0" smtClean="0"/>
              <a:t>But not:</a:t>
            </a:r>
          </a:p>
          <a:p>
            <a:r>
              <a:rPr lang="en-GB" dirty="0" smtClean="0"/>
              <a:t>Merging (because velocities are too high, due to the background potential)</a:t>
            </a:r>
          </a:p>
          <a:p>
            <a:pPr>
              <a:buNone/>
            </a:pPr>
            <a:r>
              <a:rPr lang="en-GB" dirty="0" smtClean="0"/>
              <a:t>They form a central relatively smooth object (proto-cluster)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85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Which parameter describes the survival best?</a:t>
            </a:r>
            <a:endParaRPr lang="en-GB" dirty="0"/>
          </a:p>
        </p:txBody>
      </p:sp>
      <p:pic>
        <p:nvPicPr>
          <p:cNvPr id="6" name="Content Placeholder 5" descr="fbound_sf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973" r="-13973"/>
          <a:stretch>
            <a:fillRect/>
          </a:stretch>
        </p:blipFill>
        <p:spPr>
          <a:xfrm>
            <a:off x="-195953" y="1471302"/>
            <a:ext cx="9644015" cy="53038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51842" y="4294247"/>
            <a:ext cx="2414552" cy="20621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SFE does not predict the results of our simulations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8914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 descr="initialfr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611" y="0"/>
            <a:ext cx="3881589" cy="3105271"/>
          </a:xfrm>
          <a:prstGeom prst="rect">
            <a:avLst/>
          </a:prstGeom>
        </p:spPr>
      </p:pic>
      <p:pic>
        <p:nvPicPr>
          <p:cNvPr id="6" name="Picture 5" descr="q0p2fract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729"/>
            <a:ext cx="3881589" cy="3105271"/>
          </a:xfrm>
          <a:prstGeom prst="rect">
            <a:avLst/>
          </a:prstGeom>
        </p:spPr>
      </p:pic>
      <p:pic>
        <p:nvPicPr>
          <p:cNvPr id="7" name="Picture 6" descr="q0p5fract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411" y="3752729"/>
            <a:ext cx="3881589" cy="3105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133" y="697651"/>
            <a:ext cx="2326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Initial Fractal</a:t>
            </a:r>
          </a:p>
          <a:p>
            <a:r>
              <a:rPr lang="en-GB" sz="3200" dirty="0" smtClean="0"/>
              <a:t>SFE = 0.2</a:t>
            </a:r>
            <a:endParaRPr lang="en-GB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895892" y="2593757"/>
            <a:ext cx="2307616" cy="16637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5000855" y="2533393"/>
            <a:ext cx="2307616" cy="17845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3105271"/>
            <a:ext cx="2826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Sub-</a:t>
            </a:r>
            <a:r>
              <a:rPr lang="en-GB" sz="3200" dirty="0" err="1" smtClean="0"/>
              <a:t>virial</a:t>
            </a:r>
            <a:r>
              <a:rPr lang="en-GB" sz="3200" dirty="0" smtClean="0"/>
              <a:t> Q=0.2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0826" y="3105271"/>
            <a:ext cx="2132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/>
              <a:t>Virial</a:t>
            </a:r>
            <a:r>
              <a:rPr lang="en-GB" sz="3200" dirty="0" smtClean="0"/>
              <a:t> Q=0.5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51194" y="6063962"/>
            <a:ext cx="239400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/>
              <a:t>concentrated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24577" y="6136699"/>
            <a:ext cx="1044677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/>
              <a:t>fluffy</a:t>
            </a:r>
            <a:endParaRPr lang="en-GB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776307" y="4986744"/>
            <a:ext cx="1486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/>
              <a:t>Still</a:t>
            </a:r>
          </a:p>
          <a:p>
            <a:pPr algn="ctr"/>
            <a:r>
              <a:rPr lang="en-GB" sz="3200" dirty="0" smtClean="0"/>
              <a:t>SFE=0.2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623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Stellar Fraction - LSF</a:t>
            </a:r>
            <a:endParaRPr lang="en-GB" dirty="0"/>
          </a:p>
        </p:txBody>
      </p:sp>
      <p:pic>
        <p:nvPicPr>
          <p:cNvPr id="5" name="Content Placeholder 4" descr="plum12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445" r="-9445"/>
          <a:stretch>
            <a:fillRect/>
          </a:stretch>
        </p:blipFill>
        <p:spPr>
          <a:xfrm>
            <a:off x="457201" y="1600200"/>
            <a:ext cx="5606010" cy="45259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27</a:t>
            </a:fld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53150" y="1896179"/>
          <a:ext cx="2519120" cy="135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8" name="Equation" r:id="rId4" imgW="800100" imgH="431800" progId="Equation.DSMT4">
                  <p:embed/>
                </p:oleObj>
              </mc:Choice>
              <mc:Fallback>
                <p:oleObj name="Equation" r:id="rId4" imgW="8001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150" y="1896179"/>
                        <a:ext cx="2519120" cy="1359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12812" y="3255704"/>
            <a:ext cx="3331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Measured within the half-mass radius of the forming proto-cluster at the time of gas-expulsion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8956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bound_LSF.jpg"/>
          <p:cNvPicPr>
            <a:picLocks noGrp="1" noChangeAspect="1"/>
          </p:cNvPicPr>
          <p:nvPr>
            <p:ph/>
          </p:nvPr>
        </p:nvPicPr>
        <p:blipFill>
          <a:blip r:embed="rId2"/>
          <a:srcRect l="-4735" r="-4735"/>
          <a:stretch>
            <a:fillRect/>
          </a:stretch>
        </p:blipFill>
        <p:spPr>
          <a:xfrm>
            <a:off x="-303002" y="0"/>
            <a:ext cx="97155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954300" y="4185912"/>
            <a:ext cx="2943722" cy="1569660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Better indicator</a:t>
            </a:r>
          </a:p>
          <a:p>
            <a:r>
              <a:rPr lang="en-GB" sz="3200" dirty="0" smtClean="0"/>
              <a:t>But still some scatter remains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8951" y="351598"/>
            <a:ext cx="7969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Gas-expulsion after 2.5 crossing times, SFE=0.2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42906" y="6182380"/>
            <a:ext cx="2815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Smith et al. 2011a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516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fig.jpg"/>
          <p:cNvPicPr>
            <a:picLocks noGrp="1" noChangeAspect="1"/>
          </p:cNvPicPr>
          <p:nvPr>
            <p:ph/>
          </p:nvPr>
        </p:nvPicPr>
        <p:blipFill>
          <a:blip r:embed="rId2"/>
          <a:srcRect t="-1263" b="-1263"/>
          <a:stretch>
            <a:fillRect/>
          </a:stretch>
        </p:blipFill>
        <p:spPr>
          <a:xfrm>
            <a:off x="0" y="183902"/>
            <a:ext cx="9144000" cy="64545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0099" y="4861547"/>
            <a:ext cx="4633901" cy="830997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400" dirty="0" smtClean="0"/>
              <a:t>no change with type of distribution</a:t>
            </a:r>
          </a:p>
          <a:p>
            <a:r>
              <a:rPr lang="en-GB" sz="2400" dirty="0" smtClean="0"/>
              <a:t>or strength of background potential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908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17-10-10 at 15.2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s-ES" dirty="0"/>
              <a:t>http://</a:t>
            </a:r>
            <a:r>
              <a:rPr lang="es-ES" dirty="0" err="1"/>
              <a:t>theory-starformation-group.cl</a:t>
            </a:r>
            <a:r>
              <a:rPr lang="es-ES" dirty="0" smtClean="0"/>
              <a:t>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643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longer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takes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remove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gas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better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cluster</a:t>
            </a:r>
            <a:r>
              <a:rPr lang="es-ES" dirty="0" smtClean="0"/>
              <a:t> </a:t>
            </a:r>
            <a:r>
              <a:rPr lang="es-ES" dirty="0" err="1" smtClean="0"/>
              <a:t>survives</a:t>
            </a:r>
            <a:endParaRPr lang="es-ES" dirty="0"/>
          </a:p>
        </p:txBody>
      </p:sp>
      <p:pic>
        <p:nvPicPr>
          <p:cNvPr id="3" name="Marcador de contenido 2" descr="timesca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78" r="-13978"/>
          <a:stretch>
            <a:fillRect/>
          </a:stretch>
        </p:blipFill>
        <p:spPr>
          <a:xfrm>
            <a:off x="0" y="1600200"/>
            <a:ext cx="8686800" cy="5148179"/>
          </a:xfrm>
        </p:spPr>
      </p:pic>
      <p:sp>
        <p:nvSpPr>
          <p:cNvPr id="4" name="CuadroTexto 3"/>
          <p:cNvSpPr txBox="1"/>
          <p:nvPr/>
        </p:nvSpPr>
        <p:spPr>
          <a:xfrm>
            <a:off x="254001" y="6225159"/>
            <a:ext cx="264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Smith et al. 2013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6962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bound_LSF_Q.jpg"/>
          <p:cNvPicPr>
            <a:picLocks noGrp="1" noChangeAspect="1"/>
          </p:cNvPicPr>
          <p:nvPr>
            <p:ph/>
          </p:nvPr>
        </p:nvPicPr>
        <p:blipFill>
          <a:blip r:embed="rId2"/>
          <a:srcRect l="-4735" r="-4735"/>
          <a:stretch>
            <a:fillRect/>
          </a:stretch>
        </p:blipFill>
        <p:spPr>
          <a:xfrm>
            <a:off x="-267230" y="0"/>
            <a:ext cx="9715500" cy="685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82939" y="3774873"/>
            <a:ext cx="4561061" cy="2062103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Collapsing clusters survive </a:t>
            </a:r>
            <a:r>
              <a:rPr lang="en-GB" sz="3200" dirty="0" smtClean="0">
                <a:solidFill>
                  <a:srgbClr val="FF0000"/>
                </a:solidFill>
              </a:rPr>
              <a:t>better</a:t>
            </a:r>
          </a:p>
          <a:p>
            <a:r>
              <a:rPr lang="en-GB" sz="3200" dirty="0" smtClean="0"/>
              <a:t>Expanding clusters survive </a:t>
            </a:r>
            <a:r>
              <a:rPr lang="en-GB" sz="3200" dirty="0" smtClean="0">
                <a:solidFill>
                  <a:srgbClr val="0000FF"/>
                </a:solidFill>
              </a:rPr>
              <a:t>poorer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6327" y="6248400"/>
            <a:ext cx="531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Still some scatter is not explained…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583656" y="357770"/>
            <a:ext cx="187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Smith et al. 2011a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66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Dynamical State of the Cluster - Q</a:t>
            </a:r>
            <a:endParaRPr lang="en-GB" baseline="-25000" dirty="0"/>
          </a:p>
        </p:txBody>
      </p:sp>
      <p:pic>
        <p:nvPicPr>
          <p:cNvPr id="6" name="Content Placeholder 5" descr="Qevol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4881" r="-14881"/>
          <a:stretch>
            <a:fillRect/>
          </a:stretch>
        </p:blipFill>
        <p:spPr>
          <a:xfrm>
            <a:off x="-447150" y="1348758"/>
            <a:ext cx="10017506" cy="550924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32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287761" y="3917579"/>
            <a:ext cx="7046917" cy="35777"/>
          </a:xfrm>
          <a:prstGeom prst="line">
            <a:avLst/>
          </a:prstGeom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3283800" y="1734183"/>
          <a:ext cx="4597400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2" name="Equation" r:id="rId4" imgW="1778000" imgH="469900" progId="Equation.DSMT4">
                  <p:embed/>
                </p:oleObj>
              </mc:Choice>
              <mc:Fallback>
                <p:oleObj name="Equation" r:id="rId4" imgW="1778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800" y="1734183"/>
                        <a:ext cx="4597400" cy="1214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10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evolsch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1162562" y="484384"/>
            <a:ext cx="6868061" cy="6221216"/>
          </a:xfrm>
        </p:spPr>
        <p:txBody>
          <a:bodyPr>
            <a:normAutofit/>
          </a:bodyPr>
          <a:lstStyle/>
          <a:p>
            <a:r>
              <a:rPr lang="en-GB" dirty="0" err="1" smtClean="0"/>
              <a:t>Virial</a:t>
            </a:r>
            <a:r>
              <a:rPr lang="en-GB" dirty="0" smtClean="0"/>
              <a:t> ratio oscillates heavily around </a:t>
            </a:r>
            <a:r>
              <a:rPr lang="en-GB" dirty="0" err="1" smtClean="0"/>
              <a:t>virial</a:t>
            </a:r>
            <a:r>
              <a:rPr lang="en-GB" dirty="0" smtClean="0"/>
              <a:t> equilibrium</a:t>
            </a:r>
          </a:p>
          <a:p>
            <a:r>
              <a:rPr lang="en-GB" dirty="0" smtClean="0"/>
              <a:t>Even highly sub- or super-</a:t>
            </a:r>
            <a:r>
              <a:rPr lang="en-GB" dirty="0" err="1" smtClean="0"/>
              <a:t>virial</a:t>
            </a:r>
            <a:r>
              <a:rPr lang="en-GB" dirty="0" smtClean="0"/>
              <a:t> configurations reach close to </a:t>
            </a:r>
            <a:r>
              <a:rPr lang="en-GB" dirty="0" err="1" smtClean="0"/>
              <a:t>virial</a:t>
            </a:r>
            <a:r>
              <a:rPr lang="en-GB" dirty="0" smtClean="0"/>
              <a:t> equilibrium fast (violent relaxation)</a:t>
            </a:r>
          </a:p>
          <a:p>
            <a:endParaRPr lang="en-GB" dirty="0" smtClean="0"/>
          </a:p>
          <a:p>
            <a:r>
              <a:rPr lang="en-GB" dirty="0" smtClean="0"/>
              <a:t>But still some oscillations remain for quite a long time</a:t>
            </a:r>
          </a:p>
          <a:p>
            <a:r>
              <a:rPr lang="en-GB" dirty="0" smtClean="0"/>
              <a:t>Therefore the exact </a:t>
            </a:r>
            <a:r>
              <a:rPr lang="en-GB" dirty="0" err="1" smtClean="0"/>
              <a:t>virial</a:t>
            </a:r>
            <a:r>
              <a:rPr lang="en-GB" dirty="0" smtClean="0"/>
              <a:t> state </a:t>
            </a:r>
            <a:r>
              <a:rPr lang="en-GB" dirty="0" err="1" smtClean="0"/>
              <a:t>Q</a:t>
            </a:r>
            <a:r>
              <a:rPr lang="en-GB" baseline="-25000" dirty="0" err="1" smtClean="0"/>
              <a:t>f</a:t>
            </a:r>
            <a:r>
              <a:rPr lang="en-GB" dirty="0" smtClean="0"/>
              <a:t> at the time of the gas-expulsion plays a </a:t>
            </a:r>
            <a:r>
              <a:rPr lang="en-GB" dirty="0" err="1" smtClean="0"/>
              <a:t>rôle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FDA7F-B5D4-6244-87BC-4ADF066D54A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83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Q with time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CA49F-7259-6045-8DF4-2E2650A439E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qpea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6373"/>
            <a:ext cx="7150628" cy="5131627"/>
          </a:xfrm>
          <a:prstGeom prst="rect">
            <a:avLst/>
          </a:prstGeom>
        </p:spPr>
      </p:pic>
      <p:sp>
        <p:nvSpPr>
          <p:cNvPr id="18" name="Content Placeholder 3"/>
          <p:cNvSpPr txBox="1">
            <a:spLocks/>
          </p:cNvSpPr>
          <p:nvPr/>
        </p:nvSpPr>
        <p:spPr>
          <a:xfrm>
            <a:off x="2794000" y="3051907"/>
            <a:ext cx="6350000" cy="2413555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/>
              <a:buChar char="•"/>
            </a:pPr>
            <a:r>
              <a:rPr lang="en-GB" dirty="0" smtClean="0"/>
              <a:t>The dynamical state at the time of gas-expulsion gets closer and closer to </a:t>
            </a:r>
            <a:r>
              <a:rPr lang="en-GB" dirty="0" err="1" smtClean="0"/>
              <a:t>virial</a:t>
            </a:r>
            <a:endParaRPr lang="en-GB" dirty="0" smtClean="0"/>
          </a:p>
          <a:p>
            <a:pPr marL="571500" indent="-571500" algn="l">
              <a:buFont typeface="Arial"/>
              <a:buChar char="•"/>
            </a:pPr>
            <a:r>
              <a:rPr lang="en-GB" dirty="0" smtClean="0"/>
              <a:t>If gas-expulsion happens late the dynamics are not important any longer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8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/>
          </p:nvPr>
        </p:nvSpPr>
        <p:spPr>
          <a:xfrm>
            <a:off x="685800" y="609600"/>
            <a:ext cx="7772400" cy="2442066"/>
          </a:xfrm>
        </p:spPr>
        <p:txBody>
          <a:bodyPr>
            <a:normAutofit/>
          </a:bodyPr>
          <a:lstStyle/>
          <a:p>
            <a:r>
              <a:rPr lang="en-US" dirty="0"/>
              <a:t>The dynamic state at the time of the gas </a:t>
            </a:r>
            <a:r>
              <a:rPr lang="en-US" dirty="0" smtClean="0"/>
              <a:t>expulsion </a:t>
            </a:r>
            <a:r>
              <a:rPr lang="en-US" dirty="0"/>
              <a:t>gets closer and closer to </a:t>
            </a:r>
            <a:r>
              <a:rPr lang="en-US" dirty="0" err="1"/>
              <a:t>virial</a:t>
            </a:r>
            <a:endParaRPr lang="en-US" dirty="0"/>
          </a:p>
          <a:p>
            <a:r>
              <a:rPr lang="en-US" dirty="0"/>
              <a:t>If the expulsion of gas occurs late, the dynamics is not important any longer</a:t>
            </a:r>
            <a:endParaRPr lang="en-GB" dirty="0"/>
          </a:p>
        </p:txBody>
      </p:sp>
      <p:pic>
        <p:nvPicPr>
          <p:cNvPr id="5" name="Picture 4" descr="juanpablo-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11" y="3051666"/>
            <a:ext cx="2117547" cy="269506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937931" y="6050629"/>
            <a:ext cx="179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Juan Pablo </a:t>
            </a:r>
            <a:r>
              <a:rPr lang="es-ES" dirty="0" err="1" smtClean="0"/>
              <a:t>Farias</a:t>
            </a:r>
            <a:endParaRPr lang="es-E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Crossing Time of the global region is not a good indicator for the dynamical evolution</a:t>
            </a:r>
          </a:p>
          <a:p>
            <a:r>
              <a:rPr lang="en-GB" dirty="0" smtClean="0"/>
              <a:t>Q-oscillations are a better indicator of the dynamical time of the stars</a:t>
            </a:r>
            <a:endParaRPr lang="en-GB" dirty="0"/>
          </a:p>
        </p:txBody>
      </p:sp>
      <p:pic>
        <p:nvPicPr>
          <p:cNvPr id="8" name="Picture 7" descr="Qevolsch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71" y="3962504"/>
            <a:ext cx="3456387" cy="2670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05647" y="5294993"/>
            <a:ext cx="71542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208382" y="4873620"/>
            <a:ext cx="71542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449473" y="5635569"/>
            <a:ext cx="45719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843705" y="5272133"/>
            <a:ext cx="71542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538905" y="5272133"/>
            <a:ext cx="71542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139189" y="5262190"/>
            <a:ext cx="71542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70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virialti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12" r="-18912"/>
          <a:stretch>
            <a:fillRect/>
          </a:stretch>
        </p:blipFill>
        <p:spPr>
          <a:xfrm>
            <a:off x="-1988842" y="0"/>
            <a:ext cx="14549915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30284" y="274638"/>
            <a:ext cx="8229600" cy="798671"/>
          </a:xfrm>
        </p:spPr>
        <p:txBody>
          <a:bodyPr/>
          <a:lstStyle/>
          <a:p>
            <a:r>
              <a:rPr lang="en-GB" dirty="0" smtClean="0"/>
              <a:t>New Timescale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Q</a:t>
            </a:r>
            <a:endParaRPr lang="en-GB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4876" y="2452987"/>
            <a:ext cx="126182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0.5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122245" y="3607149"/>
            <a:ext cx="126182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1.0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80493" y="5224234"/>
            <a:ext cx="1443816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0.75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9342" y="697651"/>
            <a:ext cx="1443816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0.25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9190" y="3945703"/>
            <a:ext cx="126182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7.0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1078" y="5039568"/>
            <a:ext cx="126182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3.0</a:t>
            </a:r>
            <a:endParaRPr lang="en-GB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737607" y="1421133"/>
            <a:ext cx="683870" cy="2833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76032" y="3032229"/>
            <a:ext cx="438563" cy="107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269193" y="4934997"/>
            <a:ext cx="57688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1681716" y="3309259"/>
            <a:ext cx="369332" cy="226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7564477" y="3573084"/>
            <a:ext cx="707887" cy="37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3146277" y="3983854"/>
            <a:ext cx="1801752" cy="3096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2165" y="4676360"/>
            <a:ext cx="4162778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Better description of the timescales involved in the oscillatory behaviour of these systems than </a:t>
            </a:r>
            <a:r>
              <a:rPr lang="en-GB" sz="2400" dirty="0" err="1" smtClean="0"/>
              <a:t>Myr</a:t>
            </a:r>
            <a:r>
              <a:rPr lang="en-GB" sz="2400" dirty="0" smtClean="0"/>
              <a:t> or crossing time.</a:t>
            </a:r>
            <a:endParaRPr lang="en-GB" sz="2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5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Closer Look Into Early Gas-Expulsion</a:t>
            </a:r>
            <a:endParaRPr lang="en-GB" dirty="0"/>
          </a:p>
        </p:txBody>
      </p:sp>
      <p:pic>
        <p:nvPicPr>
          <p:cNvPr id="5" name="Picture 4" descr="all-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36" y="1417638"/>
            <a:ext cx="7264458" cy="542680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end-b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"/>
            <a:ext cx="9144000" cy="6830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737" y="597038"/>
            <a:ext cx="5524469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Gas-expulsion at </a:t>
            </a:r>
            <a:r>
              <a:rPr lang="en-GB" sz="2800" dirty="0" err="1" smtClean="0"/>
              <a:t>t</a:t>
            </a:r>
            <a:r>
              <a:rPr lang="en-GB" sz="2800" baseline="-25000" dirty="0" err="1" smtClean="0"/>
              <a:t>Q</a:t>
            </a:r>
            <a:r>
              <a:rPr lang="en-GB" sz="2800" dirty="0" smtClean="0"/>
              <a:t> = 1.0 </a:t>
            </a:r>
            <a:r>
              <a:rPr lang="en-US" sz="2800" dirty="0" err="1" smtClean="0">
                <a:sym typeface="Wingdings"/>
              </a:rPr>
              <a:t>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Q</a:t>
            </a:r>
            <a:r>
              <a:rPr lang="en-US" sz="2800" baseline="-25000" dirty="0" err="1" smtClean="0">
                <a:sym typeface="Wingdings"/>
              </a:rPr>
              <a:t>f</a:t>
            </a:r>
            <a:r>
              <a:rPr lang="en-US" sz="2800" dirty="0" smtClean="0">
                <a:sym typeface="Wingdings"/>
              </a:rPr>
              <a:t> = 0.5</a:t>
            </a:r>
            <a:endParaRPr lang="en-GB" sz="2800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5399299" y="3470367"/>
          <a:ext cx="3637385" cy="2737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9" name="Equation" r:id="rId4" imgW="1231900" imgH="927100" progId="Equation.DSMT4">
                  <p:embed/>
                </p:oleObj>
              </mc:Choice>
              <mc:Fallback>
                <p:oleObj name="Equation" r:id="rId4" imgW="1231900" imgH="927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299" y="3470367"/>
                        <a:ext cx="3637385" cy="2737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How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begun</a:t>
            </a:r>
            <a:r>
              <a:rPr lang="es-ES" dirty="0" smtClean="0"/>
              <a:t>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6777053" cy="3255021"/>
          </a:xfrm>
        </p:spPr>
        <p:txBody>
          <a:bodyPr>
            <a:normAutofit/>
          </a:bodyPr>
          <a:lstStyle/>
          <a:p>
            <a:r>
              <a:rPr lang="es-ES" dirty="0" err="1" smtClean="0"/>
              <a:t>With</a:t>
            </a:r>
            <a:r>
              <a:rPr lang="es-ES" dirty="0" smtClean="0"/>
              <a:t> a </a:t>
            </a:r>
            <a:r>
              <a:rPr lang="es-ES" dirty="0" err="1" smtClean="0"/>
              <a:t>visit</a:t>
            </a:r>
            <a:r>
              <a:rPr lang="es-ES" dirty="0" smtClean="0"/>
              <a:t> of </a:t>
            </a:r>
            <a:r>
              <a:rPr lang="es-ES" dirty="0" err="1" smtClean="0"/>
              <a:t>Simon</a:t>
            </a:r>
            <a:r>
              <a:rPr lang="es-ES" dirty="0" smtClean="0"/>
              <a:t> </a:t>
            </a:r>
            <a:r>
              <a:rPr lang="es-ES" dirty="0" err="1" smtClean="0"/>
              <a:t>Goodwin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Sheffield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Concepcion</a:t>
            </a:r>
            <a:endParaRPr lang="es-ES" dirty="0" smtClean="0"/>
          </a:p>
          <a:p>
            <a:r>
              <a:rPr lang="es-ES" dirty="0" err="1"/>
              <a:t>W</a:t>
            </a:r>
            <a:r>
              <a:rPr lang="es-ES" dirty="0" err="1" smtClean="0"/>
              <a:t>e</a:t>
            </a:r>
            <a:r>
              <a:rPr lang="es-ES" dirty="0" smtClean="0"/>
              <a:t> </a:t>
            </a:r>
            <a:r>
              <a:rPr lang="es-ES" dirty="0" err="1" smtClean="0"/>
              <a:t>had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idea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extend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hierarchical</a:t>
            </a:r>
            <a:r>
              <a:rPr lang="es-ES" dirty="0" smtClean="0"/>
              <a:t> </a:t>
            </a:r>
            <a:r>
              <a:rPr lang="es-ES" dirty="0" err="1" smtClean="0"/>
              <a:t>merger</a:t>
            </a:r>
            <a:r>
              <a:rPr lang="es-ES" dirty="0" smtClean="0"/>
              <a:t> </a:t>
            </a:r>
            <a:r>
              <a:rPr lang="es-ES" dirty="0" err="1" smtClean="0"/>
              <a:t>models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young</a:t>
            </a:r>
            <a:r>
              <a:rPr lang="es-ES" dirty="0" smtClean="0"/>
              <a:t> </a:t>
            </a:r>
            <a:r>
              <a:rPr lang="es-ES" dirty="0" err="1" smtClean="0"/>
              <a:t>embedded</a:t>
            </a:r>
            <a:r>
              <a:rPr lang="es-ES" dirty="0" smtClean="0"/>
              <a:t> </a:t>
            </a:r>
            <a:r>
              <a:rPr lang="es-ES" dirty="0" err="1" smtClean="0"/>
              <a:t>star</a:t>
            </a:r>
            <a:r>
              <a:rPr lang="es-ES" dirty="0" smtClean="0"/>
              <a:t> </a:t>
            </a:r>
            <a:r>
              <a:rPr lang="es-ES" dirty="0" err="1" smtClean="0"/>
              <a:t>clusters</a:t>
            </a:r>
            <a:endParaRPr lang="es-ES" dirty="0"/>
          </a:p>
        </p:txBody>
      </p:sp>
      <p:pic>
        <p:nvPicPr>
          <p:cNvPr id="4" name="Picture 6" descr="sim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53" y="1475258"/>
            <a:ext cx="1909747" cy="2405980"/>
          </a:xfrm>
          <a:prstGeom prst="rect">
            <a:avLst/>
          </a:prstGeom>
        </p:spPr>
      </p:pic>
      <p:pic>
        <p:nvPicPr>
          <p:cNvPr id="5" name="Picture 8" descr="University_of_Sheffield_coat_of_ar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52" y="3919631"/>
            <a:ext cx="1909747" cy="22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trem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6"/>
            <a:ext cx="9144000" cy="684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phaomega-Q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" y="0"/>
            <a:ext cx="9091680" cy="6858000"/>
          </a:xfrm>
          <a:prstGeom prst="rect">
            <a:avLst/>
          </a:prstGeom>
        </p:spPr>
      </p:pic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775383" y="3488256"/>
          <a:ext cx="46990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9" name="Equation" r:id="rId4" imgW="939800" imgH="254000" progId="Equation.DSMT4">
                  <p:embed/>
                </p:oleObj>
              </mc:Choice>
              <mc:Fallback>
                <p:oleObj name="Equation" r:id="rId4" imgW="939800" imgH="2540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383" y="3488256"/>
                        <a:ext cx="4699000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49991" y="1765017"/>
          <a:ext cx="2695642" cy="610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0" name="Equation" r:id="rId6" imgW="673100" imgH="152400" progId="Equation.DSMT4">
                  <p:embed/>
                </p:oleObj>
              </mc:Choice>
              <mc:Fallback>
                <p:oleObj name="Equation" r:id="rId6" imgW="673100" imgH="152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991" y="1765017"/>
                        <a:ext cx="2695642" cy="610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oldthe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8" y="839469"/>
            <a:ext cx="8593466" cy="604070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s-ES" dirty="0" smtClean="0"/>
              <a:t>A simple </a:t>
            </a:r>
            <a:r>
              <a:rPr lang="es-ES" dirty="0" err="1" smtClean="0"/>
              <a:t>analytic</a:t>
            </a:r>
            <a:r>
              <a:rPr lang="es-ES" dirty="0" smtClean="0"/>
              <a:t> </a:t>
            </a:r>
            <a:r>
              <a:rPr lang="es-ES" dirty="0" err="1" smtClean="0"/>
              <a:t>estimation</a:t>
            </a:r>
            <a:endParaRPr lang="es-ES" dirty="0"/>
          </a:p>
        </p:txBody>
      </p:sp>
      <p:pic>
        <p:nvPicPr>
          <p:cNvPr id="5" name="Imagen 4" descr="theo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604"/>
            <a:ext cx="9144000" cy="199571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10771" y="3498060"/>
            <a:ext cx="7326086" cy="28623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3600" dirty="0" err="1" smtClean="0"/>
              <a:t>Theory</a:t>
            </a:r>
            <a:r>
              <a:rPr lang="es-ES" sz="3600" dirty="0" smtClean="0"/>
              <a:t> </a:t>
            </a:r>
            <a:r>
              <a:rPr lang="es-ES" sz="3600" dirty="0" err="1" smtClean="0"/>
              <a:t>does</a:t>
            </a:r>
            <a:r>
              <a:rPr lang="es-ES" sz="3600" dirty="0" smtClean="0"/>
              <a:t> </a:t>
            </a:r>
            <a:r>
              <a:rPr lang="es-ES" sz="3600" dirty="0" err="1" smtClean="0"/>
              <a:t>not</a:t>
            </a:r>
            <a:r>
              <a:rPr lang="es-ES" sz="3600" dirty="0" smtClean="0"/>
              <a:t> </a:t>
            </a:r>
            <a:r>
              <a:rPr lang="es-ES" sz="3600" dirty="0" err="1" smtClean="0"/>
              <a:t>take</a:t>
            </a:r>
            <a:r>
              <a:rPr lang="es-ES" sz="3600" dirty="0" smtClean="0"/>
              <a:t> </a:t>
            </a:r>
            <a:r>
              <a:rPr lang="es-ES" sz="3600" dirty="0" err="1" smtClean="0"/>
              <a:t>into</a:t>
            </a:r>
            <a:r>
              <a:rPr lang="es-ES" sz="3600" dirty="0" smtClean="0"/>
              <a:t> </a:t>
            </a:r>
            <a:r>
              <a:rPr lang="es-ES" sz="3600" dirty="0" err="1" smtClean="0"/>
              <a:t>account</a:t>
            </a:r>
            <a:r>
              <a:rPr lang="es-ES" sz="3600" dirty="0" smtClean="0"/>
              <a:t> </a:t>
            </a:r>
            <a:r>
              <a:rPr lang="es-ES" sz="3600" dirty="0" err="1" smtClean="0"/>
              <a:t>any</a:t>
            </a:r>
            <a:r>
              <a:rPr lang="es-ES" sz="3600" dirty="0" smtClean="0"/>
              <a:t> sub-</a:t>
            </a:r>
            <a:r>
              <a:rPr lang="es-ES" sz="3600" dirty="0" err="1" smtClean="0"/>
              <a:t>structure</a:t>
            </a:r>
            <a:r>
              <a:rPr lang="es-ES" sz="3600" dirty="0" smtClean="0"/>
              <a:t> </a:t>
            </a:r>
            <a:r>
              <a:rPr lang="es-ES" sz="3600" dirty="0" err="1" smtClean="0"/>
              <a:t>or</a:t>
            </a:r>
            <a:r>
              <a:rPr lang="es-ES" sz="3600" dirty="0" smtClean="0"/>
              <a:t> </a:t>
            </a:r>
            <a:r>
              <a:rPr lang="es-ES" sz="3600" dirty="0" err="1" smtClean="0"/>
              <a:t>that</a:t>
            </a:r>
            <a:r>
              <a:rPr lang="es-ES" sz="3600" dirty="0" smtClean="0"/>
              <a:t> gas and </a:t>
            </a:r>
            <a:r>
              <a:rPr lang="es-ES" sz="3600" dirty="0" err="1" smtClean="0"/>
              <a:t>stars</a:t>
            </a:r>
            <a:r>
              <a:rPr lang="es-ES" sz="3600" dirty="0" smtClean="0"/>
              <a:t> </a:t>
            </a:r>
            <a:r>
              <a:rPr lang="es-ES" sz="3600" dirty="0" err="1" smtClean="0"/>
              <a:t>follow</a:t>
            </a:r>
            <a:r>
              <a:rPr lang="es-ES" sz="3600" dirty="0" smtClean="0"/>
              <a:t> </a:t>
            </a:r>
            <a:r>
              <a:rPr lang="es-ES" sz="3600" dirty="0" err="1" smtClean="0"/>
              <a:t>different</a:t>
            </a:r>
            <a:r>
              <a:rPr lang="es-ES" sz="3600" dirty="0" smtClean="0"/>
              <a:t> </a:t>
            </a:r>
            <a:r>
              <a:rPr lang="es-ES" sz="3600" dirty="0" err="1" smtClean="0"/>
              <a:t>distributions</a:t>
            </a:r>
            <a:r>
              <a:rPr lang="es-ES" sz="3600" dirty="0" smtClean="0"/>
              <a:t>.</a:t>
            </a:r>
          </a:p>
          <a:p>
            <a:r>
              <a:rPr lang="es-ES" sz="3600" dirty="0" err="1" smtClean="0"/>
              <a:t>Theory</a:t>
            </a:r>
            <a:r>
              <a:rPr lang="es-ES" sz="3600" dirty="0" smtClean="0"/>
              <a:t> </a:t>
            </a:r>
            <a:r>
              <a:rPr lang="es-ES" sz="3600" dirty="0" err="1" smtClean="0"/>
              <a:t>is</a:t>
            </a:r>
            <a:r>
              <a:rPr lang="es-ES" sz="3600" dirty="0" smtClean="0"/>
              <a:t> </a:t>
            </a:r>
            <a:r>
              <a:rPr lang="es-ES" sz="3600" dirty="0" err="1" smtClean="0"/>
              <a:t>based</a:t>
            </a:r>
            <a:r>
              <a:rPr lang="es-ES" sz="3600" dirty="0" smtClean="0"/>
              <a:t> </a:t>
            </a:r>
            <a:r>
              <a:rPr lang="es-ES" sz="3600" dirty="0" err="1" smtClean="0"/>
              <a:t>on</a:t>
            </a:r>
            <a:r>
              <a:rPr lang="es-ES" sz="3600" dirty="0" smtClean="0"/>
              <a:t> </a:t>
            </a:r>
            <a:r>
              <a:rPr lang="es-ES" sz="3600" dirty="0" err="1" smtClean="0"/>
              <a:t>dynamic</a:t>
            </a:r>
            <a:r>
              <a:rPr lang="es-ES" sz="3600" dirty="0" smtClean="0"/>
              <a:t> </a:t>
            </a:r>
            <a:r>
              <a:rPr lang="es-ES" sz="3600" dirty="0" err="1" smtClean="0"/>
              <a:t>but</a:t>
            </a:r>
            <a:r>
              <a:rPr lang="es-ES" sz="3600" dirty="0" smtClean="0"/>
              <a:t> global variables (LSF &amp; </a:t>
            </a:r>
            <a:r>
              <a:rPr lang="es-ES" sz="3600" dirty="0" err="1" smtClean="0"/>
              <a:t>Q</a:t>
            </a:r>
            <a:r>
              <a:rPr lang="es-ES" sz="3600" baseline="-25000" dirty="0" err="1" smtClean="0"/>
              <a:t>f</a:t>
            </a:r>
            <a:r>
              <a:rPr lang="es-ES" sz="3600" dirty="0" smtClean="0"/>
              <a:t>).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4188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oldthe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73" y="0"/>
            <a:ext cx="921804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7000" y="199572"/>
            <a:ext cx="5457343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Our</a:t>
            </a:r>
            <a:r>
              <a:rPr lang="es-ES" sz="3200" dirty="0" smtClean="0"/>
              <a:t> </a:t>
            </a:r>
            <a:r>
              <a:rPr lang="es-ES" sz="3200" dirty="0" err="1" smtClean="0"/>
              <a:t>theory</a:t>
            </a:r>
            <a:r>
              <a:rPr lang="es-ES" sz="3200" dirty="0" smtClean="0"/>
              <a:t> has </a:t>
            </a:r>
            <a:r>
              <a:rPr lang="es-ES" sz="3200" dirty="0" err="1" smtClean="0"/>
              <a:t>some</a:t>
            </a:r>
            <a:r>
              <a:rPr lang="es-ES" sz="3200" dirty="0" smtClean="0"/>
              <a:t> </a:t>
            </a:r>
            <a:r>
              <a:rPr lang="es-ES" sz="3200" dirty="0" err="1" smtClean="0"/>
              <a:t>problems</a:t>
            </a:r>
            <a:r>
              <a:rPr lang="es-ES" sz="3200" dirty="0" smtClean="0"/>
              <a:t>:</a:t>
            </a:r>
            <a:endParaRPr lang="es-ES" sz="3200" dirty="0"/>
          </a:p>
        </p:txBody>
      </p:sp>
      <p:sp>
        <p:nvSpPr>
          <p:cNvPr id="7" name="Elipse 6"/>
          <p:cNvSpPr/>
          <p:nvPr/>
        </p:nvSpPr>
        <p:spPr>
          <a:xfrm>
            <a:off x="1560285" y="3574143"/>
            <a:ext cx="2576286" cy="264885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4296200" y="784348"/>
            <a:ext cx="2576286" cy="264885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3744653" y="4367650"/>
            <a:ext cx="3156857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800" dirty="0" err="1" smtClean="0"/>
              <a:t>We</a:t>
            </a:r>
            <a:r>
              <a:rPr lang="es-ES" sz="2800" dirty="0" smtClean="0"/>
              <a:t> </a:t>
            </a:r>
            <a:r>
              <a:rPr lang="es-ES" sz="2800" dirty="0" err="1" smtClean="0"/>
              <a:t>overpredict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results</a:t>
            </a:r>
            <a:r>
              <a:rPr lang="es-ES" sz="2800" dirty="0" smtClean="0"/>
              <a:t> at </a:t>
            </a:r>
            <a:r>
              <a:rPr lang="es-ES" sz="2800" dirty="0" err="1" smtClean="0"/>
              <a:t>low</a:t>
            </a:r>
            <a:r>
              <a:rPr lang="es-ES" sz="2800" dirty="0" smtClean="0"/>
              <a:t> LSF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812943" y="2667208"/>
            <a:ext cx="3331057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800" dirty="0" err="1" smtClean="0"/>
              <a:t>We</a:t>
            </a:r>
            <a:r>
              <a:rPr lang="es-ES" sz="2800" dirty="0" smtClean="0"/>
              <a:t> </a:t>
            </a:r>
            <a:r>
              <a:rPr lang="es-ES" sz="2800" dirty="0" err="1" smtClean="0"/>
              <a:t>underpredict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results</a:t>
            </a:r>
            <a:r>
              <a:rPr lang="es-ES" sz="2800" dirty="0" smtClean="0"/>
              <a:t> at </a:t>
            </a:r>
            <a:r>
              <a:rPr lang="es-ES" sz="2800" dirty="0" err="1" smtClean="0"/>
              <a:t>high</a:t>
            </a:r>
            <a:r>
              <a:rPr lang="es-ES" sz="2800" dirty="0" smtClean="0"/>
              <a:t> LSF.</a:t>
            </a:r>
          </a:p>
        </p:txBody>
      </p:sp>
    </p:spTree>
    <p:extLst>
      <p:ext uri="{BB962C8B-B14F-4D97-AF65-F5344CB8AC3E}">
        <p14:creationId xmlns:p14="http://schemas.microsoft.com/office/powerpoint/2010/main" val="359475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0200" y="274638"/>
            <a:ext cx="8229600" cy="858516"/>
          </a:xfrm>
        </p:spPr>
        <p:txBody>
          <a:bodyPr/>
          <a:lstStyle/>
          <a:p>
            <a:r>
              <a:rPr lang="es-ES" dirty="0" err="1" smtClean="0"/>
              <a:t>Introducing</a:t>
            </a:r>
            <a:r>
              <a:rPr lang="es-ES" dirty="0" smtClean="0"/>
              <a:t> </a:t>
            </a:r>
            <a:r>
              <a:rPr lang="es-ES" dirty="0" err="1" smtClean="0"/>
              <a:t>structural</a:t>
            </a:r>
            <a:r>
              <a:rPr lang="es-ES" dirty="0" smtClean="0"/>
              <a:t> </a:t>
            </a:r>
            <a:r>
              <a:rPr lang="es-ES" dirty="0" err="1" smtClean="0"/>
              <a:t>parameters</a:t>
            </a:r>
            <a:endParaRPr lang="es-ES" dirty="0"/>
          </a:p>
        </p:txBody>
      </p:sp>
      <p:pic>
        <p:nvPicPr>
          <p:cNvPr id="3" name="Imagen 2" descr="para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154"/>
            <a:ext cx="7166429" cy="572484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04143" y="1759857"/>
            <a:ext cx="63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stars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304143" y="4517571"/>
            <a:ext cx="49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gas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225143" y="1802617"/>
            <a:ext cx="112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combined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144972" y="2405598"/>
            <a:ext cx="204291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l-GR" sz="2800" dirty="0" smtClean="0"/>
              <a:t>η</a:t>
            </a:r>
            <a:r>
              <a:rPr lang="en-US" sz="2800" dirty="0" smtClean="0"/>
              <a:t>(A, B, LSF)</a:t>
            </a:r>
            <a:endParaRPr lang="es-ES" sz="2800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5856486" y="4353005"/>
            <a:ext cx="3287514" cy="22467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effective 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f</a:t>
            </a:r>
            <a:r>
              <a:rPr lang="en-US" sz="2800" dirty="0" smtClean="0"/>
              <a:t> measured only for stars which are bound after gas expulsion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422353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newth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01" y="0"/>
            <a:ext cx="924217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04657" y="509697"/>
            <a:ext cx="2042914" cy="18158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Using </a:t>
            </a:r>
            <a:r>
              <a:rPr lang="el-GR" sz="2800" dirty="0" smtClean="0"/>
              <a:t>η</a:t>
            </a:r>
            <a:r>
              <a:rPr lang="en-US" sz="2800" dirty="0" smtClean="0"/>
              <a:t> and 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f,eff</a:t>
            </a:r>
            <a:r>
              <a:rPr lang="en-US" sz="2800" dirty="0" smtClean="0"/>
              <a:t> improves our theory</a:t>
            </a:r>
            <a:endParaRPr lang="es-ES" sz="28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5225142" y="3359705"/>
            <a:ext cx="2975429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BUT: requires knowledge of small scale quantities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161896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New </a:t>
            </a:r>
            <a:r>
              <a:rPr lang="es-ES" dirty="0" err="1" smtClean="0"/>
              <a:t>Simulations</a:t>
            </a:r>
            <a:r>
              <a:rPr lang="es-ES" dirty="0" smtClean="0"/>
              <a:t> (AMUSE):</a:t>
            </a:r>
            <a:endParaRPr lang="es-ES" dirty="0"/>
          </a:p>
        </p:txBody>
      </p:sp>
      <p:pic>
        <p:nvPicPr>
          <p:cNvPr id="4" name="Imagen 3" descr="news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1562099"/>
            <a:ext cx="9038803" cy="5159375"/>
          </a:xfrm>
          <a:prstGeom prst="rect">
            <a:avLst/>
          </a:prstGeom>
        </p:spPr>
      </p:pic>
      <p:pic>
        <p:nvPicPr>
          <p:cNvPr id="6" name="Content Placeholder 6" descr="juanpablo.jpg"/>
          <p:cNvPicPr>
            <a:picLocks noChangeAspect="1"/>
          </p:cNvPicPr>
          <p:nvPr/>
        </p:nvPicPr>
        <p:blipFill>
          <a:blip r:embed="rId3"/>
          <a:srcRect l="-8223" r="-8223"/>
          <a:stretch>
            <a:fillRect/>
          </a:stretch>
        </p:blipFill>
        <p:spPr>
          <a:xfrm>
            <a:off x="7240692" y="2209259"/>
            <a:ext cx="2101236" cy="24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Results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4" name="Imagen 3" descr="a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1" y="2959521"/>
            <a:ext cx="4826000" cy="3898480"/>
          </a:xfrm>
          <a:prstGeom prst="rect">
            <a:avLst/>
          </a:prstGeom>
        </p:spPr>
      </p:pic>
      <p:pic>
        <p:nvPicPr>
          <p:cNvPr id="5" name="Imagen 4" descr="s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0"/>
            <a:ext cx="4318000" cy="37765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81286" y="1417638"/>
            <a:ext cx="4535713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Simulations without self-gravity of gas have low Q and high LSF.</a:t>
            </a:r>
            <a:endParaRPr lang="es-ES" sz="28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185057" y="5328478"/>
            <a:ext cx="3860800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 Adiabatic simulations have broader LSF range and Q close to </a:t>
            </a:r>
            <a:r>
              <a:rPr lang="en-US" sz="2800" dirty="0" err="1" smtClean="0"/>
              <a:t>virial</a:t>
            </a:r>
            <a:r>
              <a:rPr lang="en-US" sz="2800" dirty="0" smtClean="0"/>
              <a:t>.</a:t>
            </a:r>
            <a:endParaRPr lang="es-ES" sz="2800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6100372" y="429500"/>
            <a:ext cx="258642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/>
              <a:t>J.P.Farias</a:t>
            </a:r>
            <a:r>
              <a:rPr lang="es-ES" dirty="0" smtClean="0"/>
              <a:t>, Magister </a:t>
            </a:r>
            <a:r>
              <a:rPr lang="es-ES" dirty="0" err="1" smtClean="0"/>
              <a:t>thesis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477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4" name="Imagen 3" descr="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2" y="-33164"/>
            <a:ext cx="8571936" cy="68911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38713" y="3359705"/>
            <a:ext cx="2975429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Scatter is always ~10%!</a:t>
            </a: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373212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q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6" y="74344"/>
            <a:ext cx="6985656" cy="67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1310" y="537222"/>
            <a:ext cx="82337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" sz="3200" dirty="0" err="1" smtClean="0"/>
              <a:t>But</a:t>
            </a:r>
            <a:r>
              <a:rPr lang="es-ES" sz="3200" dirty="0" smtClean="0"/>
              <a:t> </a:t>
            </a:r>
            <a:r>
              <a:rPr lang="es-ES" sz="3200" dirty="0" err="1" smtClean="0"/>
              <a:t>using</a:t>
            </a:r>
            <a:r>
              <a:rPr lang="es-ES" sz="3200" dirty="0" smtClean="0"/>
              <a:t> </a:t>
            </a:r>
            <a:r>
              <a:rPr lang="es-ES" sz="3200" dirty="0" err="1" smtClean="0"/>
              <a:t>very</a:t>
            </a:r>
            <a:r>
              <a:rPr lang="es-ES" sz="3200" dirty="0" smtClean="0"/>
              <a:t> simple </a:t>
            </a:r>
            <a:r>
              <a:rPr lang="es-ES" sz="3200" dirty="0" err="1" smtClean="0"/>
              <a:t>models</a:t>
            </a:r>
            <a:r>
              <a:rPr lang="es-ES" sz="3200" dirty="0" smtClean="0"/>
              <a:t> as </a:t>
            </a:r>
            <a:r>
              <a:rPr lang="es-ES" sz="3200" dirty="0" err="1" smtClean="0"/>
              <a:t>we</a:t>
            </a:r>
            <a:r>
              <a:rPr lang="es-ES" sz="3200" dirty="0" smtClean="0"/>
              <a:t> </a:t>
            </a:r>
            <a:r>
              <a:rPr lang="es-ES" sz="3200" dirty="0" err="1" smtClean="0"/>
              <a:t>cannot</a:t>
            </a:r>
            <a:r>
              <a:rPr lang="es-ES" sz="3200" dirty="0" smtClean="0"/>
              <a:t> compete </a:t>
            </a:r>
            <a:r>
              <a:rPr lang="es-ES" sz="3200" dirty="0" err="1" smtClean="0"/>
              <a:t>with</a:t>
            </a:r>
            <a:r>
              <a:rPr lang="es-ES" sz="3200" dirty="0" smtClean="0"/>
              <a:t> </a:t>
            </a:r>
            <a:r>
              <a:rPr lang="es-ES" sz="3200" dirty="0" err="1" smtClean="0"/>
              <a:t>the</a:t>
            </a:r>
            <a:r>
              <a:rPr lang="es-ES" sz="3200" dirty="0" smtClean="0"/>
              <a:t> </a:t>
            </a:r>
            <a:r>
              <a:rPr lang="es-ES" sz="3200" dirty="0" err="1" smtClean="0"/>
              <a:t>groups</a:t>
            </a:r>
            <a:r>
              <a:rPr lang="es-ES" sz="3200" dirty="0" smtClean="0"/>
              <a:t> </a:t>
            </a:r>
            <a:r>
              <a:rPr lang="es-ES" sz="3200" dirty="0" err="1" smtClean="0"/>
              <a:t>using</a:t>
            </a:r>
            <a:r>
              <a:rPr lang="es-ES" sz="3200" dirty="0" smtClean="0"/>
              <a:t> </a:t>
            </a:r>
            <a:r>
              <a:rPr lang="es-ES" sz="3200" dirty="0" err="1" smtClean="0"/>
              <a:t>super</a:t>
            </a:r>
            <a:r>
              <a:rPr lang="es-ES" sz="3200" dirty="0" smtClean="0"/>
              <a:t> </a:t>
            </a:r>
            <a:r>
              <a:rPr lang="es-ES" sz="3200" dirty="0" err="1" smtClean="0"/>
              <a:t>computers</a:t>
            </a:r>
            <a:r>
              <a:rPr lang="es-ES" sz="32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s-ES" sz="3200" dirty="0" err="1" smtClean="0"/>
              <a:t>Instead</a:t>
            </a:r>
            <a:r>
              <a:rPr lang="es-ES" sz="3200" dirty="0" smtClean="0"/>
              <a:t> </a:t>
            </a:r>
            <a:r>
              <a:rPr lang="es-ES" sz="3200" dirty="0" err="1" smtClean="0"/>
              <a:t>we</a:t>
            </a:r>
            <a:r>
              <a:rPr lang="es-ES" sz="3200" dirty="0" smtClean="0"/>
              <a:t> </a:t>
            </a:r>
            <a:r>
              <a:rPr lang="es-ES" sz="3200" dirty="0" err="1" smtClean="0"/>
              <a:t>will</a:t>
            </a:r>
            <a:r>
              <a:rPr lang="es-ES" sz="3200" dirty="0" smtClean="0"/>
              <a:t> </a:t>
            </a:r>
            <a:r>
              <a:rPr lang="es-ES" sz="3200" dirty="0" err="1" smtClean="0"/>
              <a:t>focus</a:t>
            </a:r>
            <a:r>
              <a:rPr lang="es-ES" sz="3200" dirty="0" smtClean="0"/>
              <a:t> </a:t>
            </a:r>
            <a:r>
              <a:rPr lang="es-ES" sz="3200" dirty="0" err="1" smtClean="0"/>
              <a:t>on</a:t>
            </a:r>
            <a:r>
              <a:rPr lang="es-ES" sz="3200" dirty="0" smtClean="0"/>
              <a:t> </a:t>
            </a:r>
            <a:r>
              <a:rPr lang="es-ES" sz="3200" dirty="0" err="1" smtClean="0"/>
              <a:t>simulating</a:t>
            </a:r>
            <a:r>
              <a:rPr lang="es-ES" sz="3200" dirty="0" smtClean="0"/>
              <a:t> </a:t>
            </a:r>
            <a:r>
              <a:rPr lang="es-ES" sz="3200" dirty="0" err="1" smtClean="0"/>
              <a:t>the</a:t>
            </a:r>
            <a:r>
              <a:rPr lang="es-ES" sz="3200" dirty="0" smtClean="0"/>
              <a:t> </a:t>
            </a:r>
            <a:r>
              <a:rPr lang="es-ES" sz="3200" dirty="0" err="1" smtClean="0"/>
              <a:t>dynamics</a:t>
            </a:r>
            <a:r>
              <a:rPr lang="es-ES" sz="3200" dirty="0" smtClean="0"/>
              <a:t> </a:t>
            </a:r>
            <a:r>
              <a:rPr lang="es-ES" sz="3200" dirty="0" err="1" smtClean="0"/>
              <a:t>with</a:t>
            </a:r>
            <a:r>
              <a:rPr lang="es-ES" sz="3200" dirty="0" smtClean="0"/>
              <a:t> </a:t>
            </a:r>
            <a:r>
              <a:rPr lang="es-ES" sz="3200" dirty="0" err="1" smtClean="0"/>
              <a:t>high</a:t>
            </a:r>
            <a:r>
              <a:rPr lang="es-ES" sz="3200" dirty="0" smtClean="0"/>
              <a:t> </a:t>
            </a:r>
            <a:r>
              <a:rPr lang="es-ES" sz="3200" dirty="0" err="1" smtClean="0"/>
              <a:t>precision</a:t>
            </a:r>
            <a:r>
              <a:rPr lang="es-ES" sz="32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s-ES" sz="3200" dirty="0" smtClean="0"/>
              <a:t>And </a:t>
            </a:r>
            <a:r>
              <a:rPr lang="es-ES" sz="3200" dirty="0" err="1" smtClean="0"/>
              <a:t>we</a:t>
            </a:r>
            <a:r>
              <a:rPr lang="es-ES" sz="3200" dirty="0" smtClean="0"/>
              <a:t> can </a:t>
            </a:r>
            <a:r>
              <a:rPr lang="es-ES" sz="3200" dirty="0" err="1" smtClean="0"/>
              <a:t>perform</a:t>
            </a:r>
            <a:r>
              <a:rPr lang="es-ES" sz="3200" dirty="0" smtClean="0"/>
              <a:t> </a:t>
            </a:r>
            <a:r>
              <a:rPr lang="es-ES" sz="3200" dirty="0" err="1" smtClean="0"/>
              <a:t>hundreds</a:t>
            </a:r>
            <a:r>
              <a:rPr lang="es-ES" sz="3200" dirty="0" smtClean="0"/>
              <a:t> of </a:t>
            </a:r>
            <a:r>
              <a:rPr lang="es-ES" sz="3200" dirty="0" err="1" smtClean="0"/>
              <a:t>fast</a:t>
            </a:r>
            <a:r>
              <a:rPr lang="es-ES" sz="3200" dirty="0" smtClean="0"/>
              <a:t> </a:t>
            </a:r>
            <a:r>
              <a:rPr lang="es-ES" sz="3200" dirty="0" err="1" smtClean="0"/>
              <a:t>simulations</a:t>
            </a:r>
            <a:r>
              <a:rPr lang="es-ES" sz="3200" dirty="0" smtClean="0"/>
              <a:t> </a:t>
            </a:r>
            <a:r>
              <a:rPr lang="es-ES" sz="3200" dirty="0" err="1" smtClean="0"/>
              <a:t>allowing</a:t>
            </a:r>
            <a:r>
              <a:rPr lang="es-ES" sz="3200" dirty="0" smtClean="0"/>
              <a:t> </a:t>
            </a:r>
            <a:r>
              <a:rPr lang="es-ES" sz="3200" dirty="0" err="1" smtClean="0"/>
              <a:t>for</a:t>
            </a:r>
            <a:r>
              <a:rPr lang="es-ES" sz="3200" dirty="0" smtClean="0"/>
              <a:t> </a:t>
            </a:r>
            <a:r>
              <a:rPr lang="es-ES" sz="3200" dirty="0" err="1" smtClean="0"/>
              <a:t>statistical</a:t>
            </a:r>
            <a:r>
              <a:rPr lang="es-ES" sz="3200" dirty="0" smtClean="0"/>
              <a:t> </a:t>
            </a:r>
            <a:r>
              <a:rPr lang="es-ES" sz="3200" dirty="0" err="1" smtClean="0"/>
              <a:t>analysis</a:t>
            </a:r>
            <a:r>
              <a:rPr lang="es-ES" sz="3200" dirty="0" smtClean="0"/>
              <a:t> of </a:t>
            </a:r>
            <a:r>
              <a:rPr lang="es-ES" sz="3200" dirty="0" err="1" smtClean="0"/>
              <a:t>the</a:t>
            </a:r>
            <a:r>
              <a:rPr lang="es-ES" sz="3200" dirty="0" smtClean="0"/>
              <a:t> </a:t>
            </a:r>
            <a:r>
              <a:rPr lang="es-ES" sz="3200" dirty="0" err="1" smtClean="0"/>
              <a:t>results</a:t>
            </a:r>
            <a:r>
              <a:rPr lang="es-ES" sz="3200" dirty="0" smtClean="0"/>
              <a:t>.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01503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05520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Adding a </a:t>
            </a:r>
            <a:r>
              <a:rPr lang="en-GB" dirty="0" err="1" smtClean="0"/>
              <a:t>Kroupa</a:t>
            </a:r>
            <a:r>
              <a:rPr lang="en-GB" dirty="0" smtClean="0"/>
              <a:t> IMF</a:t>
            </a:r>
            <a:br>
              <a:rPr lang="en-GB" dirty="0" smtClean="0"/>
            </a:br>
            <a:r>
              <a:rPr lang="en-GB" dirty="0" smtClean="0"/>
              <a:t>to our simulations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781425" cy="4525963"/>
          </a:xfrm>
        </p:spPr>
        <p:txBody>
          <a:bodyPr/>
          <a:lstStyle/>
          <a:p>
            <a:r>
              <a:rPr lang="en-GB" dirty="0" smtClean="0"/>
              <a:t>So far all our models had equal mass particles</a:t>
            </a:r>
          </a:p>
          <a:p>
            <a:r>
              <a:rPr lang="en-GB" dirty="0" smtClean="0"/>
              <a:t>Now we are investigating the influence of a mass distribution</a:t>
            </a:r>
          </a:p>
          <a:p>
            <a:pPr algn="ctr">
              <a:buNone/>
            </a:pPr>
            <a:r>
              <a:rPr lang="en-GB" dirty="0" err="1" smtClean="0"/>
              <a:t>Kroupa</a:t>
            </a:r>
            <a:r>
              <a:rPr lang="en-GB" dirty="0" smtClean="0"/>
              <a:t> IMF</a:t>
            </a:r>
            <a:endParaRPr lang="en-GB" dirty="0"/>
          </a:p>
        </p:txBody>
      </p:sp>
      <p:pic>
        <p:nvPicPr>
          <p:cNvPr id="3" name="Picture 2" descr="imf_pl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5" y="2130425"/>
            <a:ext cx="4905375" cy="47148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529770" y="3942422"/>
            <a:ext cx="3232873" cy="16165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208" y="0"/>
            <a:ext cx="2088792" cy="2405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1902" y="1620121"/>
            <a:ext cx="2067693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err="1" smtClean="0"/>
              <a:t>Matias</a:t>
            </a:r>
            <a:r>
              <a:rPr lang="en-GB" sz="2800" dirty="0" smtClean="0"/>
              <a:t> </a:t>
            </a:r>
            <a:r>
              <a:rPr lang="en-GB" sz="2800" dirty="0" err="1" smtClean="0"/>
              <a:t>Blaña</a:t>
            </a:r>
            <a:endParaRPr lang="en-GB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75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2309368"/>
          </a:xfrm>
        </p:spPr>
        <p:txBody>
          <a:bodyPr/>
          <a:lstStyle/>
          <a:p>
            <a:r>
              <a:rPr lang="en-GB" dirty="0" smtClean="0"/>
              <a:t>We now form 500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sun</a:t>
            </a:r>
            <a:r>
              <a:rPr lang="en-GB" dirty="0" smtClean="0"/>
              <a:t> in stars according to the </a:t>
            </a:r>
            <a:r>
              <a:rPr lang="en-GB" dirty="0" err="1" smtClean="0"/>
              <a:t>Kroupa</a:t>
            </a:r>
            <a:r>
              <a:rPr lang="en-GB" dirty="0" smtClean="0"/>
              <a:t> IMF</a:t>
            </a:r>
          </a:p>
          <a:p>
            <a:r>
              <a:rPr lang="en-GB" dirty="0" smtClean="0"/>
              <a:t>This introduces one more source of scatter as the sampling of the IMF is random</a:t>
            </a:r>
          </a:p>
        </p:txBody>
      </p:sp>
      <p:pic>
        <p:nvPicPr>
          <p:cNvPr id="5" name="Picture 4" descr="random-number-generator-dilbert-com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7" y="4149635"/>
            <a:ext cx="8491728" cy="2708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664968"/>
            <a:ext cx="8229600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Furthermore, we have the freedom to assign the randomly produced masses to the randomly produced positions in our fractals, randomly…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71" y="247425"/>
            <a:ext cx="4846211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Same fractal, same IMF sample</a:t>
            </a:r>
            <a:br>
              <a:rPr lang="en-GB" dirty="0" smtClean="0"/>
            </a:br>
            <a:r>
              <a:rPr lang="en-GB" dirty="0" smtClean="0"/>
              <a:t>different assignment of the masses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59423" y="4401978"/>
            <a:ext cx="1185441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“</a:t>
            </a:r>
            <a:r>
              <a:rPr lang="en-GB" sz="2800" dirty="0" err="1" smtClean="0"/>
              <a:t>virial</a:t>
            </a:r>
            <a:r>
              <a:rPr lang="en-GB" sz="2800" dirty="0" smtClean="0"/>
              <a:t>”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144" y="2410659"/>
            <a:ext cx="79393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cold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144" y="5792235"/>
            <a:ext cx="3252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Fixed expulsion time,</a:t>
            </a:r>
          </a:p>
          <a:p>
            <a:r>
              <a:rPr lang="en-GB" sz="2800" dirty="0" smtClean="0"/>
              <a:t>different </a:t>
            </a:r>
            <a:r>
              <a:rPr lang="en-GB" sz="2800" dirty="0" err="1" smtClean="0"/>
              <a:t>Q</a:t>
            </a:r>
            <a:r>
              <a:rPr lang="en-GB" sz="2800" baseline="-25000" dirty="0" err="1" smtClean="0"/>
              <a:t>ini</a:t>
            </a:r>
            <a:endParaRPr lang="en-GB" sz="2800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4572000" y="1679715"/>
            <a:ext cx="4572000" cy="2554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/>
            <a:r>
              <a:rPr lang="en-GB" sz="3200" dirty="0" smtClean="0"/>
              <a:t>Obvious Result:</a:t>
            </a:r>
          </a:p>
          <a:p>
            <a:pPr lvl="1"/>
            <a:r>
              <a:rPr lang="en-GB" sz="3200" dirty="0" smtClean="0"/>
              <a:t>Cold fractals survive better than fractals starting out in “</a:t>
            </a:r>
            <a:r>
              <a:rPr lang="en-GB" sz="3200" dirty="0" err="1" smtClean="0"/>
              <a:t>virial</a:t>
            </a:r>
            <a:r>
              <a:rPr lang="en-GB" sz="3200" dirty="0" smtClean="0"/>
              <a:t> equilibrium”.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57528" y="2509187"/>
            <a:ext cx="229123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Wrong!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20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,pd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22" y="-1542182"/>
            <a:ext cx="6175980" cy="8739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436" y="3836937"/>
            <a:ext cx="734296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LSF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453712" y="3836937"/>
            <a:ext cx="42832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Q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53712" y="204818"/>
            <a:ext cx="42832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Q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47436" y="204818"/>
            <a:ext cx="734296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LSF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806551" y="4705641"/>
            <a:ext cx="880970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cold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806551" y="1319639"/>
            <a:ext cx="992179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err="1" smtClean="0"/>
              <a:t>virial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78065" y="5780782"/>
            <a:ext cx="8351294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At the fixed expulsion time all cold simulations have a higher LSF and a very low </a:t>
            </a:r>
            <a:r>
              <a:rPr lang="en-GB" sz="3200" dirty="0" err="1" smtClean="0"/>
              <a:t>Q</a:t>
            </a:r>
            <a:r>
              <a:rPr lang="en-GB" sz="3200" baseline="-25000" dirty="0" err="1" smtClean="0"/>
              <a:t>f</a:t>
            </a:r>
            <a:r>
              <a:rPr lang="en-GB" sz="3200" dirty="0" smtClean="0"/>
              <a:t>.</a:t>
            </a:r>
            <a:endParaRPr lang="en-GB" sz="32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90513" y="2917915"/>
            <a:ext cx="5575964" cy="50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712192" y="2901420"/>
            <a:ext cx="5575964" cy="50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4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175" y="-181445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8965" y="3581839"/>
            <a:ext cx="91563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early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63271" y="1887439"/>
            <a:ext cx="73081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late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95175" y="5336480"/>
            <a:ext cx="4848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Fixed initial </a:t>
            </a:r>
            <a:r>
              <a:rPr lang="en-GB" sz="2800" dirty="0" err="1" smtClean="0"/>
              <a:t>virial</a:t>
            </a:r>
            <a:r>
              <a:rPr lang="en-GB" sz="2800" dirty="0" smtClean="0"/>
              <a:t> ratio </a:t>
            </a:r>
            <a:r>
              <a:rPr lang="en-GB" sz="2800" dirty="0" err="1" smtClean="0"/>
              <a:t>Q</a:t>
            </a:r>
            <a:r>
              <a:rPr lang="en-GB" sz="2800" baseline="-25000" dirty="0" err="1" smtClean="0"/>
              <a:t>ini</a:t>
            </a:r>
            <a:r>
              <a:rPr lang="en-GB" sz="2800" dirty="0" smtClean="0"/>
              <a:t> = 0.2</a:t>
            </a:r>
            <a:endParaRPr lang="en-GB" sz="2800" baseline="-25000" dirty="0" smtClean="0"/>
          </a:p>
          <a:p>
            <a:r>
              <a:rPr lang="en-GB" sz="2800" dirty="0" smtClean="0"/>
              <a:t>Different expulsion times </a:t>
            </a:r>
            <a:r>
              <a:rPr lang="en-GB" sz="2800" dirty="0" err="1" smtClean="0"/>
              <a:t>t</a:t>
            </a:r>
            <a:r>
              <a:rPr lang="en-GB" sz="2800" baseline="-25000" dirty="0" err="1" smtClean="0"/>
              <a:t>exp</a:t>
            </a:r>
            <a:endParaRPr lang="en-GB" sz="28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0" y="1520258"/>
            <a:ext cx="4572000" cy="2554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/>
            <a:r>
              <a:rPr lang="en-GB" sz="3200" dirty="0" smtClean="0"/>
              <a:t>Obvious Result:</a:t>
            </a:r>
          </a:p>
          <a:p>
            <a:pPr lvl="1"/>
            <a:r>
              <a:rPr lang="en-GB" sz="3200" dirty="0" smtClean="0"/>
              <a:t>Late gas-expulsion clusters survive better than early gas-expulsion ones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8218" y="2415817"/>
            <a:ext cx="229123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Wrong!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1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Still: Same fractal, same IMF sample</a:t>
            </a:r>
            <a:br>
              <a:rPr lang="en-GB" dirty="0" smtClean="0"/>
            </a:br>
            <a:r>
              <a:rPr lang="en-GB" dirty="0" smtClean="0"/>
              <a:t>different assignment of the masses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68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,pd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204" y="-1565656"/>
            <a:ext cx="6175980" cy="8739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436" y="3836937"/>
            <a:ext cx="734296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LSF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453712" y="3836937"/>
            <a:ext cx="42832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Q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453712" y="204818"/>
            <a:ext cx="42832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Q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47436" y="204818"/>
            <a:ext cx="734296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LSF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806551" y="4705641"/>
            <a:ext cx="880970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smtClean="0"/>
              <a:t>cold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806551" y="1319639"/>
            <a:ext cx="992179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200" dirty="0" err="1" smtClean="0"/>
              <a:t>virial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78065" y="5780782"/>
            <a:ext cx="8351294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At the early expulsion time all simulations have a high </a:t>
            </a:r>
            <a:r>
              <a:rPr lang="en-GB" sz="3200" dirty="0" err="1" smtClean="0"/>
              <a:t>Q</a:t>
            </a:r>
            <a:r>
              <a:rPr lang="en-GB" sz="3200" baseline="-25000" dirty="0" err="1" smtClean="0"/>
              <a:t>f</a:t>
            </a:r>
            <a:r>
              <a:rPr lang="en-GB" sz="3200" dirty="0" smtClean="0"/>
              <a:t> and at the late expulsion time a low </a:t>
            </a:r>
            <a:r>
              <a:rPr lang="en-GB" sz="3200" dirty="0" err="1" smtClean="0"/>
              <a:t>Q</a:t>
            </a:r>
            <a:r>
              <a:rPr lang="en-GB" sz="3200" baseline="-25000" dirty="0" err="1" smtClean="0"/>
              <a:t>f</a:t>
            </a:r>
            <a:endParaRPr lang="en-GB" sz="3200" baseline="-25000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135113" y="4359363"/>
            <a:ext cx="2745613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995590" y="4351076"/>
            <a:ext cx="27274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36469" y="4325239"/>
            <a:ext cx="2729912" cy="508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30178" y="4286411"/>
            <a:ext cx="2879852" cy="50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8B6A-B451-BE40-9182-6DE50F4512FF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15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2566" y="2967335"/>
            <a:ext cx="3298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End…?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13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09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Involved in this project:</a:t>
            </a:r>
            <a:endParaRPr lang="en-GB" dirty="0"/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06574"/>
            <a:ext cx="1576613" cy="18297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 descr="m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690" y="3020301"/>
            <a:ext cx="1576613" cy="1816024"/>
          </a:xfrm>
          <a:prstGeom prst="rect">
            <a:avLst/>
          </a:prstGeom>
        </p:spPr>
      </p:pic>
      <p:pic>
        <p:nvPicPr>
          <p:cNvPr id="9" name="Picture 8" descr="juanpablo-n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814" y="3006574"/>
            <a:ext cx="1426876" cy="1816024"/>
          </a:xfrm>
          <a:prstGeom prst="rect">
            <a:avLst/>
          </a:prstGeom>
        </p:spPr>
      </p:pic>
      <p:pic>
        <p:nvPicPr>
          <p:cNvPr id="10" name="Content Placeholder 6" descr="raul2.jpg"/>
          <p:cNvPicPr>
            <a:picLocks noChangeAspect="1"/>
          </p:cNvPicPr>
          <p:nvPr/>
        </p:nvPicPr>
        <p:blipFill>
          <a:blip r:embed="rId5"/>
          <a:srcRect l="-772" r="-772"/>
          <a:stretch>
            <a:fillRect/>
          </a:stretch>
        </p:blipFill>
        <p:spPr>
          <a:xfrm>
            <a:off x="5037303" y="3006574"/>
            <a:ext cx="1593386" cy="1825316"/>
          </a:xfrm>
          <a:prstGeom prst="rect">
            <a:avLst/>
          </a:prstGeom>
        </p:spPr>
      </p:pic>
      <p:pic>
        <p:nvPicPr>
          <p:cNvPr id="11" name="Picture 3" descr="mik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996780"/>
            <a:ext cx="1105667" cy="1352630"/>
          </a:xfrm>
          <a:prstGeom prst="rect">
            <a:avLst/>
          </a:prstGeom>
        </p:spPr>
      </p:pic>
      <p:pic>
        <p:nvPicPr>
          <p:cNvPr id="14" name="Picture 5" descr="Rory_Smith_m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873" y="993553"/>
            <a:ext cx="1092567" cy="1352631"/>
          </a:xfrm>
          <a:prstGeom prst="rect">
            <a:avLst/>
          </a:prstGeom>
        </p:spPr>
      </p:pic>
      <p:pic>
        <p:nvPicPr>
          <p:cNvPr id="15" name="Picture 6" descr="simo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868" y="993553"/>
            <a:ext cx="1076212" cy="135585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87529" y="1199609"/>
            <a:ext cx="2192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Dr. Michael Fellhauer</a:t>
            </a:r>
          </a:p>
          <a:p>
            <a:r>
              <a:rPr lang="es-ES" dirty="0" smtClean="0"/>
              <a:t>Dr. </a:t>
            </a:r>
            <a:r>
              <a:rPr lang="es-ES" dirty="0" err="1" smtClean="0"/>
              <a:t>Simon</a:t>
            </a:r>
            <a:r>
              <a:rPr lang="es-ES" dirty="0" smtClean="0"/>
              <a:t> </a:t>
            </a:r>
            <a:r>
              <a:rPr lang="es-ES" dirty="0" err="1" smtClean="0"/>
              <a:t>Goodwin</a:t>
            </a:r>
            <a:r>
              <a:rPr lang="es-ES" dirty="0" smtClean="0"/>
              <a:t>, </a:t>
            </a:r>
          </a:p>
          <a:p>
            <a:r>
              <a:rPr lang="es-ES" dirty="0" smtClean="0"/>
              <a:t>Sheffield UK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174999" y="1352630"/>
            <a:ext cx="1601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Dr. </a:t>
            </a:r>
            <a:r>
              <a:rPr lang="es-ES" dirty="0" err="1" smtClean="0"/>
              <a:t>Rory</a:t>
            </a:r>
            <a:r>
              <a:rPr lang="es-ES" dirty="0" smtClean="0"/>
              <a:t> Smith,</a:t>
            </a:r>
          </a:p>
          <a:p>
            <a:r>
              <a:rPr lang="es-ES" dirty="0" smtClean="0"/>
              <a:t>(</a:t>
            </a:r>
            <a:r>
              <a:rPr lang="es-ES" dirty="0" err="1" smtClean="0"/>
              <a:t>now</a:t>
            </a:r>
            <a:r>
              <a:rPr lang="es-ES" dirty="0" smtClean="0"/>
              <a:t> </a:t>
            </a:r>
            <a:r>
              <a:rPr lang="es-ES" dirty="0" err="1" smtClean="0"/>
              <a:t>Seoul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8" name="Imagen 17" descr="ignaci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57" y="3020301"/>
            <a:ext cx="1428443" cy="1821782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452561" y="5140161"/>
            <a:ext cx="7821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</a:t>
            </a:r>
            <a:r>
              <a:rPr lang="es-ES" dirty="0" smtClean="0"/>
              <a:t>nd: Roy </a:t>
            </a:r>
            <a:r>
              <a:rPr lang="es-ES" dirty="0" err="1" smtClean="0"/>
              <a:t>Slater</a:t>
            </a:r>
            <a:r>
              <a:rPr lang="es-ES" dirty="0" smtClean="0"/>
              <a:t>, Juan Pablo </a:t>
            </a:r>
            <a:r>
              <a:rPr lang="es-ES" dirty="0" err="1" smtClean="0"/>
              <a:t>Farias</a:t>
            </a:r>
            <a:r>
              <a:rPr lang="es-ES" dirty="0" smtClean="0"/>
              <a:t> (</a:t>
            </a:r>
            <a:r>
              <a:rPr lang="es-ES" dirty="0" err="1" smtClean="0"/>
              <a:t>now</a:t>
            </a:r>
            <a:r>
              <a:rPr lang="es-ES" dirty="0" smtClean="0"/>
              <a:t> </a:t>
            </a:r>
            <a:r>
              <a:rPr lang="es-ES" dirty="0" err="1" smtClean="0"/>
              <a:t>Goeteborg</a:t>
            </a:r>
            <a:r>
              <a:rPr lang="es-ES" dirty="0"/>
              <a:t>)</a:t>
            </a:r>
            <a:r>
              <a:rPr lang="es-ES" dirty="0" smtClean="0"/>
              <a:t>, </a:t>
            </a:r>
            <a:r>
              <a:rPr lang="es-ES" dirty="0" err="1" smtClean="0"/>
              <a:t>Matias</a:t>
            </a:r>
            <a:r>
              <a:rPr lang="es-ES" dirty="0" smtClean="0"/>
              <a:t> </a:t>
            </a:r>
            <a:r>
              <a:rPr lang="es-ES" dirty="0" err="1" smtClean="0"/>
              <a:t>Blaña</a:t>
            </a:r>
            <a:r>
              <a:rPr lang="es-ES" dirty="0" smtClean="0"/>
              <a:t> (</a:t>
            </a:r>
            <a:r>
              <a:rPr lang="es-ES" dirty="0" err="1" smtClean="0"/>
              <a:t>now</a:t>
            </a:r>
            <a:r>
              <a:rPr lang="es-ES" dirty="0" smtClean="0"/>
              <a:t> </a:t>
            </a:r>
            <a:r>
              <a:rPr lang="es-ES" dirty="0" err="1" smtClean="0"/>
              <a:t>Munich</a:t>
            </a:r>
            <a:r>
              <a:rPr lang="es-ES" dirty="0" smtClean="0"/>
              <a:t>), </a:t>
            </a:r>
          </a:p>
          <a:p>
            <a:r>
              <a:rPr lang="es-ES" dirty="0" err="1" smtClean="0"/>
              <a:t>Raul</a:t>
            </a:r>
            <a:r>
              <a:rPr lang="es-ES" dirty="0" smtClean="0"/>
              <a:t> </a:t>
            </a:r>
            <a:r>
              <a:rPr lang="es-ES" dirty="0" err="1" smtClean="0"/>
              <a:t>Domiguez</a:t>
            </a:r>
            <a:r>
              <a:rPr lang="es-ES" dirty="0" smtClean="0"/>
              <a:t> (</a:t>
            </a:r>
            <a:r>
              <a:rPr lang="es-ES" dirty="0" err="1" smtClean="0"/>
              <a:t>soon</a:t>
            </a:r>
            <a:r>
              <a:rPr lang="es-ES" dirty="0" smtClean="0"/>
              <a:t> Heidelberg), Ignacio Sotomayor (</a:t>
            </a:r>
            <a:r>
              <a:rPr lang="es-ES" dirty="0" err="1" smtClean="0"/>
              <a:t>now</a:t>
            </a:r>
            <a:r>
              <a:rPr lang="es-ES" dirty="0" smtClean="0"/>
              <a:t> </a:t>
            </a:r>
            <a:r>
              <a:rPr lang="es-ES" dirty="0" err="1" smtClean="0"/>
              <a:t>working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Stars are formed - in star clusters!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415"/>
            <a:ext cx="8229600" cy="2286451"/>
          </a:xfrm>
        </p:spPr>
        <p:txBody>
          <a:bodyPr>
            <a:norm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know that stars do not form </a:t>
            </a:r>
            <a:r>
              <a:rPr lang="en-US" dirty="0" smtClean="0"/>
              <a:t>in isolation </a:t>
            </a:r>
            <a:r>
              <a:rPr lang="en-US" dirty="0"/>
              <a:t>or evenly </a:t>
            </a:r>
            <a:r>
              <a:rPr lang="en-US" dirty="0" smtClean="0"/>
              <a:t>distributed.</a:t>
            </a:r>
          </a:p>
          <a:p>
            <a:r>
              <a:rPr lang="en-US" dirty="0" smtClean="0"/>
              <a:t>They </a:t>
            </a:r>
            <a:r>
              <a:rPr lang="en-US" dirty="0"/>
              <a:t>are formed in clusters, associations and </a:t>
            </a:r>
            <a:r>
              <a:rPr lang="en-US" dirty="0" smtClean="0"/>
              <a:t>groups.</a:t>
            </a:r>
            <a:endParaRPr lang="en-GB" dirty="0" smtClean="0"/>
          </a:p>
        </p:txBody>
      </p:sp>
      <p:pic>
        <p:nvPicPr>
          <p:cNvPr id="5" name="Picture 4" descr="Pleiades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4943"/>
            <a:ext cx="3916941" cy="2823057"/>
          </a:xfrm>
          <a:prstGeom prst="rect">
            <a:avLst/>
          </a:prstGeom>
        </p:spPr>
      </p:pic>
      <p:pic>
        <p:nvPicPr>
          <p:cNvPr id="6" name="Picture 5" descr="600px-M3aHunterWils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867" y="3830866"/>
            <a:ext cx="3027134" cy="30271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/>
          </p:nvPr>
        </p:nvSpPr>
        <p:spPr>
          <a:xfrm>
            <a:off x="685800" y="494135"/>
            <a:ext cx="7772400" cy="1562100"/>
          </a:xfrm>
        </p:spPr>
        <p:txBody>
          <a:bodyPr/>
          <a:lstStyle/>
          <a:p>
            <a:r>
              <a:rPr lang="en-US" dirty="0"/>
              <a:t>Star formation occurs </a:t>
            </a:r>
            <a:r>
              <a:rPr lang="en-US" dirty="0" smtClean="0"/>
              <a:t>through </a:t>
            </a:r>
            <a:r>
              <a:rPr lang="en-US" dirty="0"/>
              <a:t>the collapse and fragmentation </a:t>
            </a:r>
            <a:r>
              <a:rPr lang="en-US" dirty="0" smtClean="0"/>
              <a:t>of unstable </a:t>
            </a:r>
            <a:r>
              <a:rPr lang="en-US" dirty="0"/>
              <a:t>regions within </a:t>
            </a:r>
            <a:r>
              <a:rPr lang="en-US" dirty="0" smtClean="0"/>
              <a:t>cold molecular </a:t>
            </a:r>
            <a:r>
              <a:rPr lang="en-US" dirty="0"/>
              <a:t>clouds.</a:t>
            </a:r>
            <a:endParaRPr lang="en-GB" dirty="0"/>
          </a:p>
        </p:txBody>
      </p:sp>
      <p:pic>
        <p:nvPicPr>
          <p:cNvPr id="5" name="Picture 4" descr="Heic041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" y="2171700"/>
            <a:ext cx="9144000" cy="4686300"/>
          </a:xfrm>
          <a:prstGeom prst="rect">
            <a:avLst/>
          </a:prstGeom>
        </p:spPr>
      </p:pic>
      <p:pic>
        <p:nvPicPr>
          <p:cNvPr id="6" name="Content Placeholder 4" descr="orionnebular.jpg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2766601" y="2179637"/>
            <a:ext cx="8229600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363039"/>
            <a:ext cx="8229600" cy="2936060"/>
          </a:xfrm>
        </p:spPr>
        <p:txBody>
          <a:bodyPr>
            <a:normAutofit/>
          </a:bodyPr>
          <a:lstStyle/>
          <a:p>
            <a:r>
              <a:rPr lang="en-US" dirty="0"/>
              <a:t>A cold region </a:t>
            </a:r>
            <a:r>
              <a:rPr lang="en-US" dirty="0" smtClean="0"/>
              <a:t>(T ~ 10 K) in </a:t>
            </a:r>
            <a:r>
              <a:rPr lang="en-US" dirty="0"/>
              <a:t>a molecular cloud does not have enough pressure </a:t>
            </a:r>
            <a:r>
              <a:rPr lang="en-US" dirty="0" smtClean="0"/>
              <a:t>generated by its </a:t>
            </a:r>
            <a:r>
              <a:rPr lang="en-US" dirty="0"/>
              <a:t>temperature to withstand gravity.</a:t>
            </a:r>
          </a:p>
          <a:p>
            <a:r>
              <a:rPr lang="en-US" dirty="0"/>
              <a:t>The gas in this region collapses.</a:t>
            </a:r>
          </a:p>
          <a:p>
            <a:r>
              <a:rPr lang="en-US" dirty="0"/>
              <a:t>This collapse is not uniform, but leads to fragmentation into groups, which collapse further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57199" y="3447276"/>
            <a:ext cx="5035385" cy="3198812"/>
          </a:xfrm>
        </p:spPr>
        <p:txBody>
          <a:bodyPr>
            <a:normAutofit/>
          </a:bodyPr>
          <a:lstStyle/>
          <a:p>
            <a:r>
              <a:rPr lang="en-US" dirty="0"/>
              <a:t>Within these groups we have more fragmentation into cores of star formation.</a:t>
            </a:r>
          </a:p>
          <a:p>
            <a:r>
              <a:rPr lang="en-US" dirty="0"/>
              <a:t>A core of star formation </a:t>
            </a:r>
            <a:r>
              <a:rPr lang="en-US" dirty="0" smtClean="0"/>
              <a:t>could house </a:t>
            </a:r>
            <a:r>
              <a:rPr lang="en-US" dirty="0"/>
              <a:t>up to three proto-stars.</a:t>
            </a:r>
          </a:p>
          <a:p>
            <a:endParaRPr lang="es-ES" dirty="0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88287"/>
              </p:ext>
            </p:extLst>
          </p:nvPr>
        </p:nvGraphicFramePr>
        <p:xfrm>
          <a:off x="6199909" y="3447276"/>
          <a:ext cx="2781300" cy="319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5" name="CorelDRAW" r:id="rId3" imgW="5930900" imgH="6807200" progId="">
                  <p:embed/>
                </p:oleObj>
              </mc:Choice>
              <mc:Fallback>
                <p:oleObj name="CorelDRAW" r:id="rId3" imgW="5930900" imgH="680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9909" y="3447276"/>
                        <a:ext cx="2781300" cy="319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1559</Words>
  <Application>Microsoft Macintosh PowerPoint</Application>
  <PresentationFormat>Presentación en pantalla (4:3)</PresentationFormat>
  <Paragraphs>232</Paragraphs>
  <Slides>56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59" baseType="lpstr">
      <vt:lpstr>Office Theme</vt:lpstr>
      <vt:lpstr>CorelDRAW</vt:lpstr>
      <vt:lpstr>Equation</vt:lpstr>
      <vt:lpstr>The Formation &amp; Survival  of Stellar Clusters  from Hierarchical Sub-Structures</vt:lpstr>
      <vt:lpstr>Presentación de PowerPoint</vt:lpstr>
      <vt:lpstr>http://theory-starformation-group.cl/</vt:lpstr>
      <vt:lpstr>How it all begun…</vt:lpstr>
      <vt:lpstr>Presentación de PowerPoint</vt:lpstr>
      <vt:lpstr>Involved in this project:</vt:lpstr>
      <vt:lpstr>Stars are formed - in star clusters!</vt:lpstr>
      <vt:lpstr>Presentación de PowerPoint</vt:lpstr>
      <vt:lpstr>Presentación de PowerPoint</vt:lpstr>
      <vt:lpstr>Presentación de PowerPoint</vt:lpstr>
      <vt:lpstr>If all stars form in clusters - Why do we see stars in the field distributed uniformly and not just star clusters?</vt:lpstr>
      <vt:lpstr>Gas is expelled by 'feedback'</vt:lpstr>
      <vt:lpstr>Classical image of  'Infant Mortality'</vt:lpstr>
      <vt:lpstr>Presentación de PowerPoint</vt:lpstr>
      <vt:lpstr>Classical Picture of formation &amp; Survival:</vt:lpstr>
      <vt:lpstr>Presentación de PowerPoint</vt:lpstr>
      <vt:lpstr>Presentación de PowerPoint</vt:lpstr>
      <vt:lpstr>Presentación de PowerPoint</vt:lpstr>
      <vt:lpstr>BUT:  “Clumpy” Star Formation</vt:lpstr>
      <vt:lpstr>Clumpy Star Formation </vt:lpstr>
      <vt:lpstr>Virial Ratio Q</vt:lpstr>
      <vt:lpstr>Our models:</vt:lpstr>
      <vt:lpstr>How fast is sub-structure erased?</vt:lpstr>
      <vt:lpstr>Presentación de PowerPoint</vt:lpstr>
      <vt:lpstr>Which parameter describes the survival best?</vt:lpstr>
      <vt:lpstr>Presentación de PowerPoint</vt:lpstr>
      <vt:lpstr>Local Stellar Fraction - LSF</vt:lpstr>
      <vt:lpstr>Presentación de PowerPoint</vt:lpstr>
      <vt:lpstr>Presentación de PowerPoint</vt:lpstr>
      <vt:lpstr>The longer it takes to remove the gas the better the cluster survives</vt:lpstr>
      <vt:lpstr>Presentación de PowerPoint</vt:lpstr>
      <vt:lpstr>Dynamical State of the Cluster - Q</vt:lpstr>
      <vt:lpstr>Presentación de PowerPoint</vt:lpstr>
      <vt:lpstr>Evolution of Q with time</vt:lpstr>
      <vt:lpstr>Presentación de PowerPoint</vt:lpstr>
      <vt:lpstr>Presentación de PowerPoint</vt:lpstr>
      <vt:lpstr>New Timescale tQ</vt:lpstr>
      <vt:lpstr>A Closer Look Into Early Gas-Expulsion</vt:lpstr>
      <vt:lpstr>Presentación de PowerPoint</vt:lpstr>
      <vt:lpstr>Presentación de PowerPoint</vt:lpstr>
      <vt:lpstr>Presentación de PowerPoint</vt:lpstr>
      <vt:lpstr>A simple analytic estimation</vt:lpstr>
      <vt:lpstr>Presentación de PowerPoint</vt:lpstr>
      <vt:lpstr>Introducing structural parameters</vt:lpstr>
      <vt:lpstr>Presentación de PowerPoint</vt:lpstr>
      <vt:lpstr>New Simulations (AMUSE):</vt:lpstr>
      <vt:lpstr>Results:</vt:lpstr>
      <vt:lpstr>Presentación de PowerPoint</vt:lpstr>
      <vt:lpstr>Presentación de PowerPoint</vt:lpstr>
      <vt:lpstr>Adding a Kroupa IMF to our simulations</vt:lpstr>
      <vt:lpstr>Presentación de PowerPoint</vt:lpstr>
      <vt:lpstr>Same fractal, same IMF sample different assignment of the masses</vt:lpstr>
      <vt:lpstr>Presentación de PowerPoint</vt:lpstr>
      <vt:lpstr>Still: Same fractal, same IMF sample different assignment of the masses</vt:lpstr>
      <vt:lpstr>Presentación de PowerPoint</vt:lpstr>
      <vt:lpstr>Presentación de PowerPoint</vt:lpstr>
    </vt:vector>
  </TitlesOfParts>
  <Company>Universidad de Concepcion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Hierarchical Merged Star Clusters – Surviving Infant Mortality</dc:title>
  <dc:creator>Michael Fellhauer</dc:creator>
  <cp:lastModifiedBy>Michael Fellhauer</cp:lastModifiedBy>
  <cp:revision>48</cp:revision>
  <dcterms:created xsi:type="dcterms:W3CDTF">2014-04-07T11:46:36Z</dcterms:created>
  <dcterms:modified xsi:type="dcterms:W3CDTF">2018-01-09T19:26:57Z</dcterms:modified>
</cp:coreProperties>
</file>