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77"/>
  </p:notesMasterIdLst>
  <p:sldIdLst>
    <p:sldId id="311" r:id="rId7"/>
    <p:sldId id="312" r:id="rId8"/>
    <p:sldId id="334" r:id="rId9"/>
    <p:sldId id="257" r:id="rId10"/>
    <p:sldId id="258" r:id="rId11"/>
    <p:sldId id="286" r:id="rId12"/>
    <p:sldId id="304" r:id="rId13"/>
    <p:sldId id="259" r:id="rId14"/>
    <p:sldId id="260" r:id="rId15"/>
    <p:sldId id="306" r:id="rId16"/>
    <p:sldId id="261" r:id="rId17"/>
    <p:sldId id="263" r:id="rId18"/>
    <p:sldId id="307" r:id="rId19"/>
    <p:sldId id="262" r:id="rId20"/>
    <p:sldId id="264" r:id="rId21"/>
    <p:sldId id="265" r:id="rId22"/>
    <p:sldId id="266" r:id="rId23"/>
    <p:sldId id="267" r:id="rId24"/>
    <p:sldId id="314" r:id="rId25"/>
    <p:sldId id="269" r:id="rId26"/>
    <p:sldId id="268" r:id="rId27"/>
    <p:sldId id="270" r:id="rId28"/>
    <p:sldId id="272" r:id="rId29"/>
    <p:sldId id="271" r:id="rId30"/>
    <p:sldId id="274" r:id="rId31"/>
    <p:sldId id="276" r:id="rId32"/>
    <p:sldId id="275" r:id="rId33"/>
    <p:sldId id="277" r:id="rId34"/>
    <p:sldId id="313" r:id="rId35"/>
    <p:sldId id="278" r:id="rId36"/>
    <p:sldId id="279" r:id="rId37"/>
    <p:sldId id="282" r:id="rId38"/>
    <p:sldId id="281" r:id="rId39"/>
    <p:sldId id="280" r:id="rId40"/>
    <p:sldId id="283" r:id="rId41"/>
    <p:sldId id="285" r:id="rId42"/>
    <p:sldId id="284" r:id="rId43"/>
    <p:sldId id="288" r:id="rId44"/>
    <p:sldId id="326" r:id="rId45"/>
    <p:sldId id="327" r:id="rId46"/>
    <p:sldId id="287" r:id="rId47"/>
    <p:sldId id="289" r:id="rId48"/>
    <p:sldId id="290" r:id="rId49"/>
    <p:sldId id="291" r:id="rId50"/>
    <p:sldId id="328" r:id="rId51"/>
    <p:sldId id="294" r:id="rId52"/>
    <p:sldId id="296" r:id="rId53"/>
    <p:sldId id="317" r:id="rId54"/>
    <p:sldId id="316" r:id="rId55"/>
    <p:sldId id="330" r:id="rId56"/>
    <p:sldId id="329" r:id="rId57"/>
    <p:sldId id="331" r:id="rId58"/>
    <p:sldId id="293" r:id="rId59"/>
    <p:sldId id="332" r:id="rId60"/>
    <p:sldId id="333" r:id="rId61"/>
    <p:sldId id="320" r:id="rId62"/>
    <p:sldId id="321" r:id="rId63"/>
    <p:sldId id="292" r:id="rId64"/>
    <p:sldId id="299" r:id="rId65"/>
    <p:sldId id="298" r:id="rId66"/>
    <p:sldId id="297" r:id="rId67"/>
    <p:sldId id="323" r:id="rId68"/>
    <p:sldId id="303" r:id="rId69"/>
    <p:sldId id="302" r:id="rId70"/>
    <p:sldId id="322" r:id="rId71"/>
    <p:sldId id="319" r:id="rId72"/>
    <p:sldId id="315" r:id="rId73"/>
    <p:sldId id="324" r:id="rId74"/>
    <p:sldId id="325" r:id="rId75"/>
    <p:sldId id="30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A2B82-13E9-4E9D-9291-2D312CE998C9}" type="datetimeFigureOut">
              <a:rPr lang="zh-CN" altLang="en-US" smtClean="0"/>
              <a:t>2023/12/20</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EB5AA-B23B-49B2-9964-4130C8509B16}" type="slidenum">
              <a:rPr lang="zh-CN" altLang="en-US" smtClean="0"/>
              <a:t>‹#›</a:t>
            </a:fld>
            <a:endParaRPr lang="zh-CN" altLang="en-US"/>
          </a:p>
        </p:txBody>
      </p:sp>
    </p:spTree>
    <p:extLst>
      <p:ext uri="{BB962C8B-B14F-4D97-AF65-F5344CB8AC3E}">
        <p14:creationId xmlns:p14="http://schemas.microsoft.com/office/powerpoint/2010/main" val="94450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6EEB5AA-B23B-49B2-9964-4130C8509B16}" type="slidenum">
              <a:rPr lang="zh-CN" altLang="en-US" smtClean="0"/>
              <a:t>1</a:t>
            </a:fld>
            <a:endParaRPr lang="zh-CN" altLang="en-US"/>
          </a:p>
        </p:txBody>
      </p:sp>
    </p:spTree>
    <p:extLst>
      <p:ext uri="{BB962C8B-B14F-4D97-AF65-F5344CB8AC3E}">
        <p14:creationId xmlns:p14="http://schemas.microsoft.com/office/powerpoint/2010/main" val="297004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B6EEB5AA-B23B-49B2-9964-4130C8509B16}" type="slidenum">
              <a:rPr lang="zh-CN" altLang="en-US" smtClean="0"/>
              <a:t>8</a:t>
            </a:fld>
            <a:endParaRPr lang="zh-CN" altLang="en-US"/>
          </a:p>
        </p:txBody>
      </p:sp>
    </p:spTree>
    <p:extLst>
      <p:ext uri="{BB962C8B-B14F-4D97-AF65-F5344CB8AC3E}">
        <p14:creationId xmlns:p14="http://schemas.microsoft.com/office/powerpoint/2010/main" val="117627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B6EEB5AA-B23B-49B2-9964-4130C8509B16}" type="slidenum">
              <a:rPr lang="zh-CN" altLang="en-US" smtClean="0"/>
              <a:t>43</a:t>
            </a:fld>
            <a:endParaRPr lang="zh-CN" altLang="en-US"/>
          </a:p>
        </p:txBody>
      </p:sp>
    </p:spTree>
    <p:extLst>
      <p:ext uri="{BB962C8B-B14F-4D97-AF65-F5344CB8AC3E}">
        <p14:creationId xmlns:p14="http://schemas.microsoft.com/office/powerpoint/2010/main" val="312746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fld id="{B6EEB5AA-B23B-49B2-9964-4130C8509B16}" type="slidenum">
              <a:rPr lang="zh-CN" altLang="en-US" smtClean="0"/>
              <a:t>57</a:t>
            </a:fld>
            <a:endParaRPr lang="zh-CN" altLang="en-US"/>
          </a:p>
        </p:txBody>
      </p:sp>
    </p:spTree>
    <p:extLst>
      <p:ext uri="{BB962C8B-B14F-4D97-AF65-F5344CB8AC3E}">
        <p14:creationId xmlns:p14="http://schemas.microsoft.com/office/powerpoint/2010/main" val="170271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2903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049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707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612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1421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325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281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5373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2675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7753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8627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384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9821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273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9219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6693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2308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210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0085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0473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5897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2307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7523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908738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675282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674179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8" name="Footer Placeholder 7"/>
          <p:cNvSpPr>
            <a:spLocks noGrp="1"/>
          </p:cNvSpPr>
          <p:nvPr>
            <p:ph type="ftr" sz="quarter" idx="11"/>
          </p:nvPr>
        </p:nvSpPr>
        <p:spPr/>
        <p:txBody>
          <a:bodyPr/>
          <a:lstStyle/>
          <a:p>
            <a:endParaRPr lang="en-US">
              <a:solidFill>
                <a:srgbClr val="F4E7ED">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803631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4" name="Footer Placeholder 3"/>
          <p:cNvSpPr>
            <a:spLocks noGrp="1"/>
          </p:cNvSpPr>
          <p:nvPr>
            <p:ph type="ftr" sz="quarter" idx="11"/>
          </p:nvPr>
        </p:nvSpPr>
        <p:spPr/>
        <p:txBody>
          <a:bodyPr/>
          <a:lstStyle/>
          <a:p>
            <a:endParaRPr lang="en-US">
              <a:solidFill>
                <a:srgbClr val="F4E7ED">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85791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3" name="Footer Placeholder 2"/>
          <p:cNvSpPr>
            <a:spLocks noGrp="1"/>
          </p:cNvSpPr>
          <p:nvPr>
            <p:ph type="ftr" sz="quarter" idx="11"/>
          </p:nvPr>
        </p:nvSpPr>
        <p:spPr/>
        <p:txBody>
          <a:bodyPr/>
          <a:lstStyle/>
          <a:p>
            <a:endParaRPr lang="en-US">
              <a:solidFill>
                <a:srgbClr val="F4E7ED">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368493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99494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3109966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932919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572554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842881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455395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886348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180853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8" name="Footer Placeholder 7"/>
          <p:cNvSpPr>
            <a:spLocks noGrp="1"/>
          </p:cNvSpPr>
          <p:nvPr>
            <p:ph type="ftr" sz="quarter" idx="11"/>
          </p:nvPr>
        </p:nvSpPr>
        <p:spPr/>
        <p:txBody>
          <a:bodyPr/>
          <a:lstStyle/>
          <a:p>
            <a:endParaRPr lang="en-US">
              <a:solidFill>
                <a:srgbClr val="F4E7ED">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74506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4" name="Footer Placeholder 3"/>
          <p:cNvSpPr>
            <a:spLocks noGrp="1"/>
          </p:cNvSpPr>
          <p:nvPr>
            <p:ph type="ftr" sz="quarter" idx="11"/>
          </p:nvPr>
        </p:nvSpPr>
        <p:spPr/>
        <p:txBody>
          <a:bodyPr/>
          <a:lstStyle/>
          <a:p>
            <a:endParaRPr lang="en-US">
              <a:solidFill>
                <a:srgbClr val="F4E7ED">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26610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3" name="Footer Placeholder 2"/>
          <p:cNvSpPr>
            <a:spLocks noGrp="1"/>
          </p:cNvSpPr>
          <p:nvPr>
            <p:ph type="ftr" sz="quarter" idx="11"/>
          </p:nvPr>
        </p:nvSpPr>
        <p:spPr/>
        <p:txBody>
          <a:bodyPr/>
          <a:lstStyle/>
          <a:p>
            <a:endParaRPr lang="en-US">
              <a:solidFill>
                <a:srgbClr val="F4E7ED">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780964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529475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185492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785990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945931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379611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317766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491250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42687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8" name="Footer Placeholder 7"/>
          <p:cNvSpPr>
            <a:spLocks noGrp="1"/>
          </p:cNvSpPr>
          <p:nvPr>
            <p:ph type="ftr" sz="quarter" idx="11"/>
          </p:nvPr>
        </p:nvSpPr>
        <p:spPr/>
        <p:txBody>
          <a:bodyPr/>
          <a:lstStyle/>
          <a:p>
            <a:endParaRPr lang="en-US">
              <a:solidFill>
                <a:srgbClr val="F4E7ED">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40679107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4" name="Footer Placeholder 3"/>
          <p:cNvSpPr>
            <a:spLocks noGrp="1"/>
          </p:cNvSpPr>
          <p:nvPr>
            <p:ph type="ftr" sz="quarter" idx="11"/>
          </p:nvPr>
        </p:nvSpPr>
        <p:spPr/>
        <p:txBody>
          <a:bodyPr/>
          <a:lstStyle/>
          <a:p>
            <a:endParaRPr lang="en-US">
              <a:solidFill>
                <a:srgbClr val="F4E7ED">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474781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3" name="Footer Placeholder 2"/>
          <p:cNvSpPr>
            <a:spLocks noGrp="1"/>
          </p:cNvSpPr>
          <p:nvPr>
            <p:ph type="ftr" sz="quarter" idx="11"/>
          </p:nvPr>
        </p:nvSpPr>
        <p:spPr/>
        <p:txBody>
          <a:bodyPr/>
          <a:lstStyle/>
          <a:p>
            <a:endParaRPr lang="en-US">
              <a:solidFill>
                <a:srgbClr val="F4E7ED">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4146923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40697467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6" name="Footer Placeholder 5"/>
          <p:cNvSpPr>
            <a:spLocks noGrp="1"/>
          </p:cNvSpPr>
          <p:nvPr>
            <p:ph type="ftr" sz="quarter" idx="11"/>
          </p:nvPr>
        </p:nvSpPr>
        <p:spPr/>
        <p:txBody>
          <a:bodyPr/>
          <a:lstStyle/>
          <a:p>
            <a:endParaRPr lang="en-US">
              <a:solidFill>
                <a:srgbClr val="F4E7E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27403369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600081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17420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09599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9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white">
                    <a:tint val="75000"/>
                  </a:prstClr>
                </a:solidFill>
              </a:rPr>
              <a:pPr/>
              <a:t>12/20/2023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55995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F4E7E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307421903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F4E7E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8220329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F4E7ED">
                    <a:shade val="90000"/>
                  </a:srgbClr>
                </a:solidFill>
              </a:rPr>
              <a:pPr/>
              <a:t>12/20/2023</a:t>
            </a:fld>
            <a:endParaRPr lang="en-US">
              <a:solidFill>
                <a:srgbClr val="F4E7E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F4E7E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F4E7ED">
                    <a:shade val="90000"/>
                  </a:srgbClr>
                </a:solidFill>
              </a:rPr>
              <a:pPr/>
              <a:t>‹#›</a:t>
            </a:fld>
            <a:endParaRPr lang="en-US">
              <a:solidFill>
                <a:srgbClr val="F4E7E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64954284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my.zemax.com/en-U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opticalfilters.cn/Bandpass-filter.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ygwu@tongji.edu.cn" TargetMode="External"/><Relationship Id="rId2" Type="http://schemas.openxmlformats.org/officeDocument/2006/relationships/hyperlink" Target="http://www.goodfellow.co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henke.lbl.gov/optical_constants/" TargetMode="External"/><Relationship Id="rId2" Type="http://schemas.openxmlformats.org/officeDocument/2006/relationships/hyperlink" Target="http://www.esrf.eu/computing/scientific/xop2.1"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olarb.mssl.ucl.ac.uk/SolarB/"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olarb.mssl.ucl.ac.uk/SolarB/nuggets/nugget_2020oct.jsp"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iopscience.iop.org/journal/1402-489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iopscience.iop.org/issue/1402-4896/1999/T80B" TargetMode="External"/><Relationship Id="rId4" Type="http://schemas.openxmlformats.org/officeDocument/2006/relationships/hyperlink" Target="https://iopscience.iop.org/volume/1402-4896/1999"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mcphersoninc.com/dwg/248310dwg.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1.xml"/><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photonics.com/Products/Diffraction_Grating_Handbook/pr6517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ght bul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114300"/>
            <a:ext cx="1704975"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91405"/>
            <a:ext cx="6781800" cy="1384995"/>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T</a:t>
            </a:r>
            <a:r>
              <a:rPr lang="en-US" altLang="zh-CN" sz="2800"/>
              <a:t>h</a:t>
            </a:r>
            <a:r>
              <a:rPr lang="en-US" altLang="zh-CN" sz="2800">
                <a:solidFill>
                  <a:prstClr val="white"/>
                </a:solidFill>
                <a:latin typeface="Times New Roman" panose="02020603050405020304" pitchFamily="18" charset="0"/>
                <a:cs typeface="Times New Roman" panose="02020603050405020304" pitchFamily="18" charset="0"/>
              </a:rPr>
              <a:t>e little “problem I asked in t</a:t>
            </a:r>
            <a:r>
              <a:rPr lang="en-US" altLang="zh-CN" sz="2800"/>
              <a:t>h</a:t>
            </a:r>
            <a:r>
              <a:rPr lang="en-US" altLang="zh-CN" sz="2800">
                <a:solidFill>
                  <a:prstClr val="white"/>
                </a:solidFill>
                <a:latin typeface="Times New Roman" panose="02020603050405020304" pitchFamily="18" charset="0"/>
                <a:cs typeface="Times New Roman" panose="02020603050405020304" pitchFamily="18" charset="0"/>
              </a:rPr>
              <a:t>e 1</a:t>
            </a:r>
            <a:r>
              <a:rPr lang="en-US" altLang="zh-CN" sz="2800" baseline="30000">
                <a:solidFill>
                  <a:prstClr val="white"/>
                </a:solidFill>
                <a:latin typeface="Times New Roman" panose="02020603050405020304" pitchFamily="18" charset="0"/>
                <a:cs typeface="Times New Roman" panose="02020603050405020304" pitchFamily="18" charset="0"/>
              </a:rPr>
              <a:t>st</a:t>
            </a:r>
            <a:r>
              <a:rPr lang="en-US" altLang="zh-CN" sz="2800">
                <a:solidFill>
                  <a:prstClr val="white"/>
                </a:solidFill>
                <a:latin typeface="Times New Roman" panose="02020603050405020304" pitchFamily="18" charset="0"/>
                <a:cs typeface="Times New Roman" panose="02020603050405020304" pitchFamily="18" charset="0"/>
              </a:rPr>
              <a:t> class ! about number of p</a:t>
            </a:r>
            <a:r>
              <a:rPr lang="en-US" altLang="zh-CN" sz="2800"/>
              <a:t>h</a:t>
            </a:r>
            <a:r>
              <a:rPr lang="en-US" altLang="zh-CN" sz="2800">
                <a:solidFill>
                  <a:prstClr val="white"/>
                </a:solidFill>
                <a:latin typeface="Times New Roman" panose="02020603050405020304" pitchFamily="18" charset="0"/>
                <a:cs typeface="Times New Roman" panose="02020603050405020304" pitchFamily="18" charset="0"/>
              </a:rPr>
              <a:t>otons ? Need a light bulb and its “fittings”</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762780"/>
            <a:ext cx="5410200" cy="523220"/>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Some wires and a battery</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2524780"/>
            <a:ext cx="4343400" cy="523220"/>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 a variable  resistor,  rheostat</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10138" y="3286780"/>
            <a:ext cx="5052461" cy="523220"/>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Voltmeter and  amp-meter</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4075093"/>
            <a:ext cx="8763000" cy="954107"/>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P = </a:t>
            </a:r>
            <a:r>
              <a:rPr lang="en-US" altLang="zh-CN" sz="2800" err="1">
                <a:solidFill>
                  <a:prstClr val="white"/>
                </a:solidFill>
                <a:latin typeface="Times New Roman" panose="02020603050405020304" pitchFamily="18" charset="0"/>
                <a:cs typeface="Times New Roman" panose="02020603050405020304" pitchFamily="18" charset="0"/>
              </a:rPr>
              <a:t>IxV</a:t>
            </a:r>
            <a:r>
              <a:rPr lang="en-US" altLang="zh-CN" sz="2800">
                <a:solidFill>
                  <a:prstClr val="white"/>
                </a:solidFill>
                <a:latin typeface="Times New Roman" panose="02020603050405020304" pitchFamily="18" charset="0"/>
                <a:cs typeface="Times New Roman" panose="02020603050405020304" pitchFamily="18" charset="0"/>
              </a:rPr>
              <a:t>, use 50% efficiency and 1 photon carries                 2 eV of energy </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81000" y="5244405"/>
            <a:ext cx="7696200" cy="1384995"/>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Assume the lamp to be a point source and regulate the rheostat until you can just still see the lamp, in a very dark room of course</a:t>
            </a:r>
            <a:endParaRPr lang="zh-CN" altLang="en-US" sz="28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6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mbdasys.com/uploads/20160126-13535875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8001000" cy="4373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76200"/>
            <a:ext cx="8915400" cy="1815882"/>
          </a:xfrm>
          <a:prstGeom prst="rect">
            <a:avLst/>
          </a:prstGeom>
          <a:noFill/>
        </p:spPr>
        <p:txBody>
          <a:bodyPr wrap="square" rtlCol="0">
            <a:spAutoFit/>
          </a:bodyPr>
          <a:lstStyle/>
          <a:p>
            <a:r>
              <a:rPr lang="en-US" altLang="zh-CN" sz="2800">
                <a:solidFill>
                  <a:schemeClr val="bg1">
                    <a:lumMod val="95000"/>
                  </a:schemeClr>
                </a:solidFill>
                <a:latin typeface="Times New Roman" panose="02020603050405020304" pitchFamily="18" charset="0"/>
                <a:cs typeface="Times New Roman" panose="02020603050405020304" pitchFamily="18" charset="0"/>
              </a:rPr>
              <a:t>Normally I do a demonstration now  s</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o</a:t>
            </a:r>
            <a:r>
              <a:rPr lang="en-US" altLang="zh-CN" sz="2800">
                <a:solidFill>
                  <a:schemeClr val="bg1">
                    <a:lumMod val="95000"/>
                  </a:schemeClr>
                </a:solidFill>
                <a:latin typeface="Times New Roman" panose="02020603050405020304" pitchFamily="18" charset="0"/>
                <a:cs typeface="Times New Roman" panose="02020603050405020304" pitchFamily="18" charset="0"/>
              </a:rPr>
              <a:t>wing why we call part of </a:t>
            </a:r>
            <a:r>
              <a:rPr lang="en-US" altLang="zh-CN" sz="2800">
                <a:solidFill>
                  <a:schemeClr val="bg1"/>
                </a:solidFill>
                <a:latin typeface="Times New Roman" panose="02020603050405020304" pitchFamily="18" charset="0"/>
                <a:cs typeface="Times New Roman" panose="02020603050405020304" pitchFamily="18" charset="0"/>
              </a:rPr>
              <a:t>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spectrum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a:t>
            </a:r>
            <a:r>
              <a:rPr lang="en-US" altLang="zh-CN" sz="2800">
                <a:solidFill>
                  <a:schemeClr val="bg1">
                    <a:lumMod val="95000"/>
                  </a:schemeClr>
                </a:solidFill>
                <a:latin typeface="Times New Roman" panose="02020603050405020304" pitchFamily="18" charset="0"/>
                <a:cs typeface="Times New Roman" panose="02020603050405020304" pitchFamily="18" charset="0"/>
              </a:rPr>
              <a:t>vacuum ultra-violet. All you need is a simple Mercury lamp, but you need the one wit</a:t>
            </a:r>
            <a:r>
              <a:rPr lang="en-US" altLang="zh-CN" sz="2800">
                <a:solidFill>
                  <a:schemeClr val="bg1">
                    <a:lumMod val="95000"/>
                  </a:schemeClr>
                </a:solidFill>
              </a:rPr>
              <a:t>h</a:t>
            </a:r>
            <a:r>
              <a:rPr lang="en-US" altLang="zh-CN" sz="2800">
                <a:solidFill>
                  <a:schemeClr val="bg1">
                    <a:lumMod val="95000"/>
                  </a:schemeClr>
                </a:solidFill>
                <a:latin typeface="Times New Roman" panose="02020603050405020304" pitchFamily="18" charset="0"/>
                <a:cs typeface="Times New Roman" panose="02020603050405020304" pitchFamily="18" charset="0"/>
              </a:rPr>
              <a:t> the Quartz window</a:t>
            </a:r>
            <a:endParaRPr lang="zh-CN" altLang="en-US" sz="280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7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7212"/>
            <a:ext cx="8991600" cy="3170099"/>
          </a:xfrm>
          <a:prstGeom prst="rect">
            <a:avLst/>
          </a:prstGeom>
        </p:spPr>
        <p:txBody>
          <a:bodyPr wrap="square">
            <a:spAutoFit/>
          </a:bodyPr>
          <a:lstStyle/>
          <a:p>
            <a:pPr algn="just"/>
            <a:r>
              <a:rPr lang="en-US" altLang="zh-CN" sz="3200">
                <a:solidFill>
                  <a:schemeClr val="bg1"/>
                </a:solidFill>
                <a:latin typeface="Times New Roman" panose="02020603050405020304" pitchFamily="18" charset="0"/>
                <a:cs typeface="Times New Roman" panose="02020603050405020304" pitchFamily="18" charset="0"/>
              </a:rPr>
              <a:t>The oxygen molecule is broken down at around 1850 Å and hence photons are absorbed and there is little transmission. Some of the broken O</a:t>
            </a:r>
            <a:r>
              <a:rPr lang="en-US" altLang="zh-CN" sz="3200" baseline="-25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molecules form O</a:t>
            </a:r>
            <a:r>
              <a:rPr lang="en-US" altLang="zh-CN" sz="3200" baseline="-25000">
                <a:solidFill>
                  <a:schemeClr val="bg1"/>
                </a:solidFill>
                <a:latin typeface="Times New Roman" panose="02020603050405020304" pitchFamily="18" charset="0"/>
                <a:cs typeface="Times New Roman" panose="02020603050405020304" pitchFamily="18" charset="0"/>
              </a:rPr>
              <a:t>3</a:t>
            </a:r>
            <a:r>
              <a:rPr lang="en-US" altLang="zh-CN" sz="3200">
                <a:solidFill>
                  <a:schemeClr val="bg1"/>
                </a:solidFill>
                <a:latin typeface="Times New Roman" panose="02020603050405020304" pitchFamily="18" charset="0"/>
                <a:cs typeface="Times New Roman" panose="02020603050405020304" pitchFamily="18" charset="0"/>
              </a:rPr>
              <a:t>, which has a distinctive odor and can be noticed around photocopying machines</a:t>
            </a:r>
            <a:r>
              <a:rPr lang="en-US" altLang="zh-CN" sz="3200">
                <a:solidFill>
                  <a:srgbClr val="FF0000"/>
                </a:solidFill>
                <a:latin typeface="Times New Roman" panose="02020603050405020304" pitchFamily="18" charset="0"/>
                <a:cs typeface="Times New Roman" panose="02020603050405020304" pitchFamily="18" charset="0"/>
              </a:rPr>
              <a:t>  </a:t>
            </a:r>
            <a:r>
              <a:rPr lang="en-US" altLang="zh-CN" sz="3600" b="1">
                <a:solidFill>
                  <a:srgbClr val="FF0000"/>
                </a:solidFill>
                <a:latin typeface="Times New Roman" panose="02020603050405020304" pitchFamily="18" charset="0"/>
                <a:cs typeface="Times New Roman" panose="02020603050405020304" pitchFamily="18" charset="0"/>
              </a:rPr>
              <a:t>(demonstration, w</a:t>
            </a:r>
            <a:r>
              <a:rPr lang="en-US" altLang="zh-CN" sz="3600">
                <a:solidFill>
                  <a:srgbClr val="FF0000"/>
                </a:solidFill>
              </a:rPr>
              <a:t>hen I can</a:t>
            </a:r>
            <a:r>
              <a:rPr lang="en-US" altLang="zh-CN" sz="3600" b="1">
                <a:solidFill>
                  <a:srgbClr val="FF0000"/>
                </a:solidFill>
                <a:latin typeface="Times New Roman" panose="02020603050405020304" pitchFamily="18" charset="0"/>
                <a:cs typeface="Times New Roman" panose="02020603050405020304" pitchFamily="18" charset="0"/>
              </a:rPr>
              <a:t> !!!</a:t>
            </a:r>
            <a:r>
              <a:rPr lang="en-US" altLang="zh-CN" sz="320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228600" y="3124200"/>
            <a:ext cx="8763000" cy="3539430"/>
          </a:xfrm>
          <a:prstGeom prst="rect">
            <a:avLst/>
          </a:prstGeom>
        </p:spPr>
        <p:txBody>
          <a:bodyPr wrap="square">
            <a:spAutoFit/>
          </a:bodyPr>
          <a:lstStyle/>
          <a:p>
            <a:pPr algn="just"/>
            <a:r>
              <a:rPr lang="en-US" altLang="zh-CN" sz="3200">
                <a:solidFill>
                  <a:schemeClr val="bg1"/>
                </a:solidFill>
                <a:latin typeface="Times New Roman" panose="02020603050405020304" pitchFamily="18" charset="0"/>
                <a:cs typeface="Times New Roman" panose="02020603050405020304" pitchFamily="18" charset="0"/>
              </a:rPr>
              <a:t>The </a:t>
            </a:r>
            <a:r>
              <a:rPr lang="en-US" altLang="zh-CN" sz="3200">
                <a:solidFill>
                  <a:srgbClr val="FFFF00"/>
                </a:solidFill>
                <a:latin typeface="Times New Roman" panose="02020603050405020304" pitchFamily="18" charset="0"/>
                <a:cs typeface="Times New Roman" panose="02020603050405020304" pitchFamily="18" charset="0"/>
              </a:rPr>
              <a:t>soft x ray </a:t>
            </a:r>
            <a:r>
              <a:rPr lang="en-US" altLang="zh-CN" sz="3200">
                <a:solidFill>
                  <a:schemeClr val="bg1"/>
                </a:solidFill>
                <a:latin typeface="Times New Roman" panose="02020603050405020304" pitchFamily="18" charset="0"/>
                <a:cs typeface="Times New Roman" panose="02020603050405020304" pitchFamily="18" charset="0"/>
              </a:rPr>
              <a:t>region begins at around </a:t>
            </a:r>
            <a:r>
              <a:rPr lang="en-US" altLang="zh-CN" sz="3200">
                <a:solidFill>
                  <a:srgbClr val="FFFF00"/>
                </a:solidFill>
                <a:latin typeface="Times New Roman" panose="02020603050405020304" pitchFamily="18" charset="0"/>
                <a:cs typeface="Times New Roman" panose="02020603050405020304" pitchFamily="18" charset="0"/>
              </a:rPr>
              <a:t>250 – 300 Å </a:t>
            </a:r>
            <a:r>
              <a:rPr lang="en-US" altLang="zh-CN" sz="3200">
                <a:solidFill>
                  <a:schemeClr val="bg1"/>
                </a:solidFill>
                <a:latin typeface="Times New Roman" panose="02020603050405020304" pitchFamily="18" charset="0"/>
                <a:cs typeface="Times New Roman" panose="02020603050405020304" pitchFamily="18" charset="0"/>
              </a:rPr>
              <a:t>and extends down to around 10 Å. This is when normal incidence spectrometers are no longer useful and grazing incidence must be used. The </a:t>
            </a:r>
            <a:r>
              <a:rPr lang="en-US" altLang="zh-CN" sz="3200">
                <a:solidFill>
                  <a:srgbClr val="FFFF00"/>
                </a:solidFill>
                <a:latin typeface="Times New Roman" panose="02020603050405020304" pitchFamily="18" charset="0"/>
                <a:cs typeface="Times New Roman" panose="02020603050405020304" pitchFamily="18" charset="0"/>
              </a:rPr>
              <a:t>x ray </a:t>
            </a:r>
            <a:r>
              <a:rPr lang="en-US" altLang="zh-CN" sz="3200">
                <a:solidFill>
                  <a:schemeClr val="bg1"/>
                </a:solidFill>
                <a:latin typeface="Times New Roman" panose="02020603050405020304" pitchFamily="18" charset="0"/>
                <a:cs typeface="Times New Roman" panose="02020603050405020304" pitchFamily="18" charset="0"/>
              </a:rPr>
              <a:t>region begins at around </a:t>
            </a:r>
            <a:r>
              <a:rPr lang="en-US" altLang="zh-CN" sz="3200">
                <a:solidFill>
                  <a:srgbClr val="FFFF00"/>
                </a:solidFill>
                <a:latin typeface="Times New Roman" panose="02020603050405020304" pitchFamily="18" charset="0"/>
                <a:cs typeface="Times New Roman" panose="02020603050405020304" pitchFamily="18" charset="0"/>
              </a:rPr>
              <a:t>10 Å</a:t>
            </a:r>
            <a:r>
              <a:rPr lang="en-US" altLang="zh-CN" sz="3200">
                <a:solidFill>
                  <a:schemeClr val="bg1"/>
                </a:solidFill>
                <a:latin typeface="Times New Roman" panose="02020603050405020304" pitchFamily="18" charset="0"/>
                <a:cs typeface="Times New Roman" panose="02020603050405020304" pitchFamily="18" charset="0"/>
              </a:rPr>
              <a:t> where grating based spectrometers are no longer useful and crystals should be used.</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6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939605"/>
            <a:ext cx="91440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angle α defines the angle of incidence for the light impinging on the grating surface, the grating could be as simple as a DVD disc.  m is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so-called diffraction order</a:t>
            </a:r>
          </a:p>
        </p:txBody>
      </p:sp>
      <p:sp>
        <p:nvSpPr>
          <p:cNvPr id="3" name="Rectangle 2"/>
          <p:cNvSpPr/>
          <p:nvPr/>
        </p:nvSpPr>
        <p:spPr>
          <a:xfrm>
            <a:off x="228600" y="344031"/>
            <a:ext cx="8458200" cy="2246769"/>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first diffraction gratings were ruled on plane blanks. It is easy to imagine, based on the grating equation, how a spectrometer based on a plane grating may be constructed. The grating equation will be discussed later and can be written as:</a:t>
            </a:r>
          </a:p>
        </p:txBody>
      </p:sp>
      <p:sp>
        <p:nvSpPr>
          <p:cNvPr id="4" name="Rectangle 3"/>
          <p:cNvSpPr/>
          <p:nvPr/>
        </p:nvSpPr>
        <p:spPr>
          <a:xfrm>
            <a:off x="2514600" y="3392269"/>
            <a:ext cx="5181600" cy="646331"/>
          </a:xfrm>
          <a:prstGeom prst="rect">
            <a:avLst/>
          </a:prstGeom>
        </p:spPr>
        <p:txBody>
          <a:bodyPr wrap="square">
            <a:spAutoFit/>
          </a:bodyPr>
          <a:lstStyle/>
          <a:p>
            <a:r>
              <a:rPr lang="en-US" altLang="zh-CN" sz="3600" err="1">
                <a:solidFill>
                  <a:schemeClr val="bg1"/>
                </a:solidFill>
                <a:latin typeface="Times New Roman" panose="02020603050405020304" pitchFamily="18" charset="0"/>
                <a:cs typeface="Times New Roman" panose="02020603050405020304" pitchFamily="18" charset="0"/>
              </a:rPr>
              <a:t>mλ</a:t>
            </a:r>
            <a:r>
              <a:rPr lang="en-US" altLang="zh-CN" sz="3600">
                <a:solidFill>
                  <a:schemeClr val="bg1"/>
                </a:solidFill>
                <a:latin typeface="Times New Roman" panose="02020603050405020304" pitchFamily="18" charset="0"/>
                <a:cs typeface="Times New Roman" panose="02020603050405020304" pitchFamily="18" charset="0"/>
              </a:rPr>
              <a:t>/d = sinα + sinβ</a:t>
            </a:r>
          </a:p>
        </p:txBody>
      </p:sp>
    </p:spTree>
    <p:extLst>
      <p:ext uri="{BB962C8B-B14F-4D97-AF65-F5344CB8AC3E}">
        <p14:creationId xmlns:p14="http://schemas.microsoft.com/office/powerpoint/2010/main" val="20617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685800"/>
            <a:ext cx="4527550" cy="462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76200"/>
            <a:ext cx="6781800" cy="523220"/>
          </a:xfrm>
          <a:prstGeom prst="rect">
            <a:avLst/>
          </a:prstGeom>
          <a:noFill/>
        </p:spPr>
        <p:txBody>
          <a:bodyPr wrap="square" rtlCol="0">
            <a:spAutoFit/>
          </a:bodyPr>
          <a:lstStyle/>
          <a:p>
            <a:r>
              <a:rPr lang="en-US" altLang="zh-CN" sz="2800">
                <a:solidFill>
                  <a:schemeClr val="bg1">
                    <a:lumMod val="95000"/>
                  </a:schemeClr>
                </a:solidFill>
                <a:latin typeface="Times New Roman" panose="02020603050405020304" pitchFamily="18" charset="0"/>
                <a:cs typeface="Times New Roman" panose="02020603050405020304" pitchFamily="18" charset="0"/>
              </a:rPr>
              <a:t>A perfectly good grating</a:t>
            </a:r>
            <a:endParaRPr lang="zh-CN" altLang="en-US" sz="2800">
              <a:solidFill>
                <a:schemeClr val="bg1">
                  <a:lumMod val="9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5791200"/>
            <a:ext cx="7543800" cy="954107"/>
          </a:xfrm>
          <a:prstGeom prst="rect">
            <a:avLst/>
          </a:prstGeom>
          <a:noFill/>
        </p:spPr>
        <p:txBody>
          <a:bodyPr wrap="square" rtlCol="0">
            <a:spAutoFit/>
          </a:bodyPr>
          <a:lstStyle/>
          <a:p>
            <a:r>
              <a:rPr lang="en-US" altLang="zh-CN" sz="2800">
                <a:solidFill>
                  <a:schemeClr val="bg1">
                    <a:lumMod val="95000"/>
                  </a:schemeClr>
                </a:solidFill>
                <a:latin typeface="Times New Roman" panose="02020603050405020304" pitchFamily="18" charset="0"/>
                <a:cs typeface="Times New Roman" panose="02020603050405020304" pitchFamily="18" charset="0"/>
              </a:rPr>
              <a:t>Any guess as to t</a:t>
            </a:r>
            <a:r>
              <a:rPr lang="en-US" altLang="zh-CN" sz="2800">
                <a:solidFill>
                  <a:schemeClr val="bg1">
                    <a:lumMod val="95000"/>
                  </a:schemeClr>
                </a:solidFill>
              </a:rPr>
              <a:t>h</a:t>
            </a:r>
            <a:r>
              <a:rPr lang="en-US" altLang="zh-CN" sz="2800">
                <a:solidFill>
                  <a:schemeClr val="bg1">
                    <a:lumMod val="95000"/>
                  </a:schemeClr>
                </a:solidFill>
                <a:latin typeface="Times New Roman" panose="02020603050405020304" pitchFamily="18" charset="0"/>
                <a:cs typeface="Times New Roman" panose="02020603050405020304" pitchFamily="18" charset="0"/>
              </a:rPr>
              <a:t>e groove density ?? </a:t>
            </a:r>
          </a:p>
          <a:p>
            <a:r>
              <a:rPr lang="en-US" altLang="zh-CN" sz="2800">
                <a:solidFill>
                  <a:schemeClr val="bg1">
                    <a:lumMod val="95000"/>
                  </a:schemeClr>
                </a:solidFill>
                <a:latin typeface="Times New Roman" panose="02020603050405020304" pitchFamily="18" charset="0"/>
                <a:cs typeface="Times New Roman" panose="02020603050405020304" pitchFamily="18" charset="0"/>
              </a:rPr>
              <a:t>H</a:t>
            </a:r>
            <a:r>
              <a:rPr lang="en-US" altLang="zh-CN" sz="2800">
                <a:solidFill>
                  <a:schemeClr val="bg1">
                    <a:lumMod val="95000"/>
                  </a:schemeClr>
                </a:solidFill>
              </a:rPr>
              <a:t>ow many </a:t>
            </a:r>
            <a:r>
              <a:rPr lang="en-US" altLang="zh-CN" sz="2800">
                <a:solidFill>
                  <a:schemeClr val="bg1">
                    <a:lumMod val="95000"/>
                  </a:schemeClr>
                </a:solidFill>
                <a:latin typeface="Times New Roman" panose="02020603050405020304" pitchFamily="18" charset="0"/>
                <a:cs typeface="Times New Roman" panose="02020603050405020304" pitchFamily="18" charset="0"/>
              </a:rPr>
              <a:t>lines/mm</a:t>
            </a:r>
            <a:r>
              <a:rPr lang="zh-CN" altLang="en-US" sz="2800">
                <a:solidFill>
                  <a:schemeClr val="bg1">
                    <a:lumMod val="9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201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808744"/>
            <a:ext cx="8458200" cy="2677656"/>
          </a:xfrm>
          <a:prstGeom prst="rect">
            <a:avLst/>
          </a:prstGeom>
        </p:spPr>
        <p:txBody>
          <a:bodyPr wrap="square">
            <a:spAutoFit/>
          </a:bodyPr>
          <a:lstStyle/>
          <a:p>
            <a:pPr algn="just"/>
            <a:endParaRPr lang="en-US" altLang="zh-CN" sz="2800">
              <a:solidFill>
                <a:schemeClr val="bg1"/>
              </a:solidFill>
              <a:latin typeface="Times New Roman" panose="02020603050405020304" pitchFamily="18" charset="0"/>
              <a:cs typeface="Times New Roman" panose="02020603050405020304" pitchFamily="18" charset="0"/>
            </a:endParaRPr>
          </a:p>
          <a:p>
            <a:pPr algn="just"/>
            <a:r>
              <a:rPr lang="en-US" altLang="zh-CN" sz="2800">
                <a:solidFill>
                  <a:schemeClr val="bg1"/>
                </a:solidFill>
                <a:latin typeface="Times New Roman" panose="02020603050405020304" pitchFamily="18" charset="0"/>
                <a:cs typeface="Times New Roman" panose="02020603050405020304" pitchFamily="18" charset="0"/>
              </a:rPr>
              <a:t>1/f = 1/u + 1/v</a:t>
            </a:r>
          </a:p>
          <a:p>
            <a:pPr algn="just"/>
            <a:endParaRPr lang="en-US" altLang="zh-CN" sz="2800">
              <a:solidFill>
                <a:schemeClr val="bg1"/>
              </a:solidFill>
              <a:latin typeface="Times New Roman" panose="02020603050405020304" pitchFamily="18" charset="0"/>
              <a:cs typeface="Times New Roman" panose="02020603050405020304" pitchFamily="18" charset="0"/>
            </a:endParaRPr>
          </a:p>
          <a:p>
            <a:pPr algn="just"/>
            <a:r>
              <a:rPr lang="en-US" altLang="zh-CN" sz="2800">
                <a:solidFill>
                  <a:schemeClr val="bg1"/>
                </a:solidFill>
                <a:latin typeface="Times New Roman" panose="02020603050405020304" pitchFamily="18" charset="0"/>
                <a:cs typeface="Times New Roman" panose="02020603050405020304" pitchFamily="18" charset="0"/>
              </a:rPr>
              <a:t>f = the focal length of a concave mirror (for example)</a:t>
            </a:r>
          </a:p>
          <a:p>
            <a:pPr algn="just"/>
            <a:r>
              <a:rPr lang="en-US" altLang="zh-CN" sz="2800">
                <a:solidFill>
                  <a:schemeClr val="bg1"/>
                </a:solidFill>
                <a:latin typeface="Times New Roman" panose="02020603050405020304" pitchFamily="18" charset="0"/>
                <a:cs typeface="Times New Roman" panose="02020603050405020304" pitchFamily="18" charset="0"/>
              </a:rPr>
              <a:t>u = the distance to the object</a:t>
            </a:r>
          </a:p>
          <a:p>
            <a:pPr algn="just"/>
            <a:r>
              <a:rPr lang="en-US" altLang="zh-CN" sz="2800">
                <a:solidFill>
                  <a:schemeClr val="bg1"/>
                </a:solidFill>
                <a:latin typeface="Times New Roman" panose="02020603050405020304" pitchFamily="18" charset="0"/>
                <a:cs typeface="Times New Roman" panose="02020603050405020304" pitchFamily="18" charset="0"/>
              </a:rPr>
              <a:t>v = the distance to the image</a:t>
            </a:r>
          </a:p>
        </p:txBody>
      </p:sp>
      <p:sp>
        <p:nvSpPr>
          <p:cNvPr id="4" name="Rectangle 3"/>
          <p:cNvSpPr/>
          <p:nvPr/>
        </p:nvSpPr>
        <p:spPr>
          <a:xfrm>
            <a:off x="457200" y="294144"/>
            <a:ext cx="8343900" cy="2677656"/>
          </a:xfrm>
          <a:prstGeom prst="rect">
            <a:avLst/>
          </a:prstGeom>
        </p:spPr>
        <p:txBody>
          <a:bodyPr wrap="square">
            <a:spAutoFit/>
          </a:bodyPr>
          <a:lstStyle/>
          <a:p>
            <a:pPr algn="just"/>
            <a:r>
              <a:rPr lang="en-US" altLang="zh-CN" sz="2800">
                <a:solidFill>
                  <a:schemeClr val="bg1"/>
                </a:solidFill>
                <a:latin typeface="Times New Roman" panose="02020603050405020304" pitchFamily="18" charset="0"/>
                <a:cs typeface="Times New Roman" panose="02020603050405020304" pitchFamily="18" charset="0"/>
              </a:rPr>
              <a:t>It is easy to define the angle of incidence if the light falls on the grating in the form of a parallel beam. This is easy to accomplish, just use a light source at an infinite, or very great, distance from the grating, such as the Sun. If the object to be studied is closer, then we can make use of Newton’s equation:</a:t>
            </a:r>
          </a:p>
        </p:txBody>
      </p:sp>
      <p:sp>
        <p:nvSpPr>
          <p:cNvPr id="5" name="Rectangle 4"/>
          <p:cNvSpPr/>
          <p:nvPr/>
        </p:nvSpPr>
        <p:spPr>
          <a:xfrm>
            <a:off x="762000" y="5704582"/>
            <a:ext cx="7620000" cy="1077218"/>
          </a:xfrm>
          <a:prstGeom prst="rect">
            <a:avLst/>
          </a:prstGeom>
        </p:spPr>
        <p:txBody>
          <a:bodyPr wrap="square">
            <a:spAutoFit/>
          </a:bodyPr>
          <a:lstStyle/>
          <a:p>
            <a:pPr algn="just"/>
            <a:r>
              <a:rPr lang="en-US" altLang="zh-CN" sz="3200">
                <a:solidFill>
                  <a:schemeClr val="bg1"/>
                </a:solidFill>
                <a:latin typeface="Times New Roman" panose="02020603050405020304" pitchFamily="18" charset="0"/>
                <a:cs typeface="Times New Roman" panose="02020603050405020304" pitchFamily="18" charset="0"/>
              </a:rPr>
              <a:t>If v = f, then 1/u must be = 0, i.e. u is at an infinite distance.</a:t>
            </a:r>
          </a:p>
        </p:txBody>
      </p:sp>
    </p:spTree>
    <p:extLst>
      <p:ext uri="{BB962C8B-B14F-4D97-AF65-F5344CB8AC3E}">
        <p14:creationId xmlns:p14="http://schemas.microsoft.com/office/powerpoint/2010/main" val="24637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267200"/>
            <a:ext cx="8686800" cy="2246769"/>
          </a:xfrm>
          <a:prstGeom prst="rect">
            <a:avLst/>
          </a:prstGeom>
        </p:spPr>
        <p:txBody>
          <a:bodyPr wrap="square">
            <a:spAutoFit/>
          </a:bodyPr>
          <a:lstStyle/>
          <a:p>
            <a:pPr algn="just"/>
            <a:r>
              <a:rPr lang="en-US" altLang="zh-CN" sz="2800">
                <a:solidFill>
                  <a:schemeClr val="bg1"/>
                </a:solidFill>
                <a:latin typeface="Times New Roman" panose="02020603050405020304" pitchFamily="18" charset="0"/>
                <a:cs typeface="Times New Roman" panose="02020603050405020304" pitchFamily="18" charset="0"/>
              </a:rPr>
              <a:t>A spectrum can then be observed by looking, with one’s eye, along the direction defined by the diffraction angle (</a:t>
            </a:r>
            <a:r>
              <a:rPr lang="el-GR" altLang="zh-CN" sz="2800">
                <a:solidFill>
                  <a:schemeClr val="bg1"/>
                </a:solidFill>
                <a:latin typeface="Times New Roman" panose="02020603050405020304" pitchFamily="18" charset="0"/>
                <a:cs typeface="Times New Roman" panose="02020603050405020304" pitchFamily="18" charset="0"/>
              </a:rPr>
              <a:t>β</a:t>
            </a:r>
            <a:r>
              <a:rPr lang="en-US" altLang="zh-CN" sz="2800">
                <a:solidFill>
                  <a:schemeClr val="bg1"/>
                </a:solidFill>
                <a:latin typeface="Times New Roman" panose="02020603050405020304" pitchFamily="18" charset="0"/>
                <a:cs typeface="Times New Roman" panose="02020603050405020304" pitchFamily="18" charset="0"/>
              </a:rPr>
              <a:t>). If it is more advantageous to record the spectrum on a photographic plate or CCD detector a second concave mirror is needed.</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800" y="215205"/>
            <a:ext cx="8458200" cy="1384995"/>
          </a:xfrm>
          <a:prstGeom prst="rect">
            <a:avLst/>
          </a:prstGeom>
        </p:spPr>
        <p:txBody>
          <a:bodyPr wrap="square">
            <a:spAutoFit/>
          </a:bodyPr>
          <a:lstStyle/>
          <a:p>
            <a:pPr algn="just"/>
            <a:r>
              <a:rPr lang="en-US" altLang="zh-CN" sz="2800">
                <a:solidFill>
                  <a:schemeClr val="bg1"/>
                </a:solidFill>
                <a:latin typeface="Times New Roman" panose="02020603050405020304" pitchFamily="18" charset="0"/>
                <a:cs typeface="Times New Roman" panose="02020603050405020304" pitchFamily="18" charset="0"/>
              </a:rPr>
              <a:t>So, we can make a parallel beam of light by putting an entrance aperture, usually a slit in the case of a spectrometer, at the focus of a concave mirror. </a:t>
            </a:r>
          </a:p>
        </p:txBody>
      </p:sp>
      <p:sp>
        <p:nvSpPr>
          <p:cNvPr id="4" name="Rectangle 3"/>
          <p:cNvSpPr/>
          <p:nvPr/>
        </p:nvSpPr>
        <p:spPr>
          <a:xfrm>
            <a:off x="304800" y="2057400"/>
            <a:ext cx="8382000" cy="2246769"/>
          </a:xfrm>
          <a:prstGeom prst="rect">
            <a:avLst/>
          </a:prstGeom>
        </p:spPr>
        <p:txBody>
          <a:bodyPr wrap="square">
            <a:spAutoFit/>
          </a:bodyPr>
          <a:lstStyle/>
          <a:p>
            <a:pPr algn="just"/>
            <a:r>
              <a:rPr lang="en-US" altLang="zh-CN" sz="2800">
                <a:solidFill>
                  <a:schemeClr val="bg1"/>
                </a:solidFill>
                <a:latin typeface="Times New Roman" panose="02020603050405020304" pitchFamily="18" charset="0"/>
                <a:cs typeface="Times New Roman" panose="02020603050405020304" pitchFamily="18" charset="0"/>
              </a:rPr>
              <a:t>The revers of this tells us how to find the focal length of a concave mirror or lens. The parallel beam is then directed towards the grating where the light is dispersed based on the grating equation. </a:t>
            </a:r>
          </a:p>
          <a:p>
            <a:pPr algn="just"/>
            <a:endParaRPr lang="en-US" altLang="zh-CN"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21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2202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If this second mirror has the same focal length as the first one, then there are some aberration cancellations, this set up shown below is the </a:t>
            </a:r>
            <a:r>
              <a:rPr lang="en-US" altLang="zh-CN" sz="2800" err="1">
                <a:solidFill>
                  <a:schemeClr val="bg1"/>
                </a:solidFill>
                <a:latin typeface="Times New Roman" panose="02020603050405020304" pitchFamily="18" charset="0"/>
                <a:cs typeface="Times New Roman" panose="02020603050405020304" pitchFamily="18" charset="0"/>
              </a:rPr>
              <a:t>Czery</a:t>
            </a:r>
            <a:r>
              <a:rPr lang="en-US" altLang="zh-CN" sz="2800">
                <a:solidFill>
                  <a:schemeClr val="bg1"/>
                </a:solidFill>
                <a:latin typeface="Times New Roman" panose="02020603050405020304" pitchFamily="18" charset="0"/>
                <a:cs typeface="Times New Roman" panose="02020603050405020304" pitchFamily="18" charset="0"/>
              </a:rPr>
              <a:t>-Turner mounting of a plane grating.</a:t>
            </a:r>
          </a:p>
          <a:p>
            <a:endParaRPr lang="en-US" altLang="zh-CN" sz="280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149" y="1676400"/>
            <a:ext cx="6216851"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5675293"/>
            <a:ext cx="7620000" cy="954107"/>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One of the classic mounts of the plane grating, known as the </a:t>
            </a:r>
            <a:r>
              <a:rPr lang="en-US" altLang="zh-CN" sz="2800" err="1">
                <a:solidFill>
                  <a:schemeClr val="bg1"/>
                </a:solidFill>
                <a:latin typeface="Times New Roman" panose="02020603050405020304" pitchFamily="18" charset="0"/>
                <a:cs typeface="Times New Roman" panose="02020603050405020304" pitchFamily="18" charset="0"/>
              </a:rPr>
              <a:t>Czery</a:t>
            </a:r>
            <a:r>
              <a:rPr lang="en-US" altLang="zh-CN" sz="2800">
                <a:solidFill>
                  <a:schemeClr val="bg1"/>
                </a:solidFill>
                <a:latin typeface="Times New Roman" panose="02020603050405020304" pitchFamily="18" charset="0"/>
                <a:cs typeface="Times New Roman" panose="02020603050405020304" pitchFamily="18" charset="0"/>
              </a:rPr>
              <a:t>-Turner mounting.</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0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99395"/>
            <a:ext cx="8839200" cy="440120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This simple plane grating spectrometer has a very wide wavelength coverage. </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The short wavelength limit is defined by the need for three reflections. </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The long wavelength limit is basically defined by the grating equation, </a:t>
            </a:r>
            <a:r>
              <a:rPr lang="en-US" altLang="zh-CN" sz="2800" err="1">
                <a:solidFill>
                  <a:schemeClr val="bg1"/>
                </a:solidFill>
                <a:latin typeface="Times New Roman" panose="02020603050405020304" pitchFamily="18" charset="0"/>
                <a:cs typeface="Times New Roman" panose="02020603050405020304" pitchFamily="18" charset="0"/>
              </a:rPr>
              <a:t>mλ</a:t>
            </a:r>
            <a:r>
              <a:rPr lang="en-US" altLang="zh-CN" sz="2800">
                <a:solidFill>
                  <a:schemeClr val="bg1"/>
                </a:solidFill>
                <a:latin typeface="Times New Roman" panose="02020603050405020304" pitchFamily="18" charset="0"/>
                <a:cs typeface="Times New Roman" panose="02020603050405020304" pitchFamily="18" charset="0"/>
              </a:rPr>
              <a:t>/d = sinα + sinβ, here sinα + sinβ can never be greater than 2, so, for 1st order diffraction (m=1) λ/d   must also be less than or equal to 2.</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5410200"/>
            <a:ext cx="8458200" cy="1077218"/>
          </a:xfrm>
          <a:prstGeom prst="rect">
            <a:avLst/>
          </a:prstGeom>
          <a:noFill/>
        </p:spPr>
        <p:txBody>
          <a:bodyPr wrap="square" rtlCol="0">
            <a:spAutoFit/>
          </a:bodyPr>
          <a:lstStyle/>
          <a:p>
            <a:r>
              <a:rPr lang="en-US" altLang="zh-CN" sz="3200">
                <a:solidFill>
                  <a:srgbClr val="FF0000"/>
                </a:solidFill>
                <a:latin typeface="Times New Roman" panose="02020603050405020304" pitchFamily="18" charset="0"/>
                <a:cs typeface="Times New Roman" panose="02020603050405020304" pitchFamily="18" charset="0"/>
              </a:rPr>
              <a:t>Upper limit is around 16 microns for a 1200 l/mm grating</a:t>
            </a:r>
            <a:endParaRPr lang="zh-CN" alt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98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581400"/>
            <a:ext cx="8763000" cy="3108543"/>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 very compact Czerny-Turner spectrometer.  </a:t>
            </a:r>
          </a:p>
          <a:p>
            <a:r>
              <a:rPr lang="en-US" altLang="zh-CN" sz="2800">
                <a:solidFill>
                  <a:schemeClr val="bg1"/>
                </a:solidFill>
                <a:latin typeface="Times New Roman" panose="02020603050405020304" pitchFamily="18" charset="0"/>
                <a:cs typeface="Times New Roman" panose="02020603050405020304" pitchFamily="18" charset="0"/>
              </a:rPr>
              <a:t>spectral resolution is about 10 Ấ and the range covers 2000 – 11000 Ấ. </a:t>
            </a:r>
          </a:p>
          <a:p>
            <a:r>
              <a:rPr lang="en-US" altLang="zh-CN" sz="2800">
                <a:solidFill>
                  <a:schemeClr val="bg1"/>
                </a:solidFill>
                <a:latin typeface="Times New Roman" panose="02020603050405020304" pitchFamily="18" charset="0"/>
                <a:cs typeface="Times New Roman" panose="02020603050405020304" pitchFamily="18" charset="0"/>
              </a:rPr>
              <a:t>Such instruments have  many uses, even fusion plasma p</a:t>
            </a:r>
            <a:r>
              <a:rPr lang="en-US" altLang="zh-CN" sz="2800">
                <a:solidFill>
                  <a:schemeClr val="bg1"/>
                </a:solidFill>
              </a:rPr>
              <a:t>hysics</a:t>
            </a:r>
            <a:r>
              <a:rPr lang="en-US" altLang="zh-CN" sz="2800">
                <a:solidFill>
                  <a:schemeClr val="bg1"/>
                </a:solidFill>
                <a:latin typeface="Times New Roman" panose="02020603050405020304" pitchFamily="18" charset="0"/>
                <a:cs typeface="Times New Roman" panose="02020603050405020304" pitchFamily="18" charset="0"/>
              </a:rPr>
              <a:t>. </a:t>
            </a:r>
          </a:p>
          <a:p>
            <a:r>
              <a:rPr lang="en-US" altLang="zh-CN" sz="2800">
                <a:solidFill>
                  <a:schemeClr val="bg1"/>
                </a:solidFill>
                <a:latin typeface="Times New Roman" panose="02020603050405020304" pitchFamily="18" charset="0"/>
                <a:cs typeface="Times New Roman" panose="02020603050405020304" pitchFamily="18" charset="0"/>
              </a:rPr>
              <a:t>The grating mount allows to work in the infra-red, but the detector needs to be thought about.</a:t>
            </a:r>
            <a:endParaRPr lang="zh-CN" altLang="en-US" sz="2800">
              <a:solidFill>
                <a:schemeClr val="bg1"/>
              </a:solidFill>
              <a:latin typeface="Times New Roman" panose="02020603050405020304" pitchFamily="18" charset="0"/>
              <a:cs typeface="Times New Roman" panose="02020603050405020304" pitchFamily="18" charset="0"/>
            </a:endParaRPr>
          </a:p>
        </p:txBody>
      </p:sp>
      <p:pic>
        <p:nvPicPr>
          <p:cNvPr id="3" name="Picture 2" descr="激光波长检测-光纤光谱仪-复享"/>
          <p:cNvPicPr/>
          <p:nvPr/>
        </p:nvPicPr>
        <p:blipFill>
          <a:blip r:embed="rId2" cstate="print"/>
          <a:srcRect/>
          <a:stretch>
            <a:fillRect/>
          </a:stretch>
        </p:blipFill>
        <p:spPr bwMode="auto">
          <a:xfrm>
            <a:off x="2743200" y="0"/>
            <a:ext cx="3733800" cy="3429000"/>
          </a:xfrm>
          <a:prstGeom prst="rect">
            <a:avLst/>
          </a:prstGeom>
          <a:noFill/>
        </p:spPr>
      </p:pic>
    </p:spTree>
    <p:extLst>
      <p:ext uri="{BB962C8B-B14F-4D97-AF65-F5344CB8AC3E}">
        <p14:creationId xmlns:p14="http://schemas.microsoft.com/office/powerpoint/2010/main" val="11342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20005"/>
            <a:ext cx="8229600" cy="1384995"/>
          </a:xfrm>
          <a:prstGeom prst="rect">
            <a:avLst/>
          </a:prstGeom>
          <a:noFill/>
        </p:spPr>
        <p:txBody>
          <a:bodyPr wrap="square" rtlCol="0">
            <a:spAutoFit/>
          </a:bodyPr>
          <a:lstStyle/>
          <a:p>
            <a:r>
              <a:rPr lang="en-US" sz="2800">
                <a:solidFill>
                  <a:prstClr val="white"/>
                </a:solidFill>
                <a:latin typeface="Times New Roman" panose="02020603050405020304" pitchFamily="18" charset="0"/>
                <a:cs typeface="Times New Roman" panose="02020603050405020304" pitchFamily="18" charset="0"/>
              </a:rPr>
              <a:t>A simple spectrometer, but good enough to resolve the Fraunhafer absorption lines in the Sun, can be made using a normal DVD and a cardboard box </a:t>
            </a:r>
          </a:p>
        </p:txBody>
      </p:sp>
      <p:pic>
        <p:nvPicPr>
          <p:cNvPr id="2050" name="Picture 2" descr="my cereal box spectroscope (arrow: the sl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38425"/>
            <a:ext cx="334327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ucture of the CD spect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3066394"/>
            <a:ext cx="3867150" cy="18866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CBFC69-F29B-2F39-1164-63990CA5A8D9}"/>
              </a:ext>
            </a:extLst>
          </p:cNvPr>
          <p:cNvSpPr txBox="1"/>
          <p:nvPr/>
        </p:nvSpPr>
        <p:spPr>
          <a:xfrm>
            <a:off x="304800" y="5968425"/>
            <a:ext cx="8534400" cy="584775"/>
          </a:xfrm>
          <a:prstGeom prst="rect">
            <a:avLst/>
          </a:prstGeom>
          <a:noFill/>
        </p:spPr>
        <p:txBody>
          <a:bodyPr wrap="square" rtlCol="0">
            <a:spAutoFit/>
          </a:bodyPr>
          <a:lstStyle/>
          <a:p>
            <a:r>
              <a:rPr lang="en-GB" sz="3200">
                <a:latin typeface="Times New Roman" panose="02020603050405020304" pitchFamily="18" charset="0"/>
                <a:cs typeface="Times New Roman" panose="02020603050405020304" pitchFamily="18" charset="0"/>
              </a:rPr>
              <a:t>Really no need for the box when looking at the sun</a:t>
            </a:r>
          </a:p>
        </p:txBody>
      </p:sp>
    </p:spTree>
    <p:extLst>
      <p:ext uri="{BB962C8B-B14F-4D97-AF65-F5344CB8AC3E}">
        <p14:creationId xmlns:p14="http://schemas.microsoft.com/office/powerpoint/2010/main" val="13707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5638800" cy="954107"/>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You may be surprised to notice, we can see very few photons</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06128" y="2438400"/>
            <a:ext cx="7799672" cy="1384995"/>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Our eyes have a  </a:t>
            </a:r>
            <a:r>
              <a:rPr lang="en-US" altLang="zh-CN" sz="2800" err="1">
                <a:solidFill>
                  <a:prstClr val="white"/>
                </a:solidFill>
                <a:latin typeface="Times New Roman" panose="02020603050405020304" pitchFamily="18" charset="0"/>
                <a:cs typeface="Times New Roman" panose="02020603050405020304" pitchFamily="18" charset="0"/>
              </a:rPr>
              <a:t>a</a:t>
            </a:r>
            <a:r>
              <a:rPr lang="en-US" altLang="zh-CN" sz="2800">
                <a:solidFill>
                  <a:prstClr val="white"/>
                </a:solidFill>
                <a:latin typeface="Times New Roman" panose="02020603050405020304" pitchFamily="18" charset="0"/>
                <a:cs typeface="Times New Roman" panose="02020603050405020304" pitchFamily="18" charset="0"/>
              </a:rPr>
              <a:t> huge dynamic range, better tan anything we know how to make ! Normal room lig</a:t>
            </a:r>
            <a:r>
              <a:rPr lang="en-US" altLang="zh-CN" sz="2800">
                <a:solidFill>
                  <a:prstClr val="white"/>
                </a:solidFill>
              </a:rPr>
              <a:t>h</a:t>
            </a:r>
            <a:r>
              <a:rPr lang="en-US" altLang="zh-CN" sz="2800">
                <a:solidFill>
                  <a:prstClr val="white"/>
                </a:solidFill>
                <a:latin typeface="Times New Roman" panose="02020603050405020304" pitchFamily="18" charset="0"/>
                <a:cs typeface="Times New Roman" panose="02020603050405020304" pitchFamily="18" charset="0"/>
              </a:rPr>
              <a:t>t as maybe 10</a:t>
            </a:r>
            <a:r>
              <a:rPr lang="en-US" altLang="zh-CN" sz="2800" baseline="30000">
                <a:solidFill>
                  <a:prstClr val="white"/>
                </a:solidFill>
                <a:latin typeface="Times New Roman" panose="02020603050405020304" pitchFamily="18" charset="0"/>
                <a:cs typeface="Times New Roman" panose="02020603050405020304" pitchFamily="18" charset="0"/>
              </a:rPr>
              <a:t>22</a:t>
            </a:r>
            <a:r>
              <a:rPr lang="en-US" altLang="zh-CN" sz="2800">
                <a:solidFill>
                  <a:prstClr val="white"/>
                </a:solidFill>
                <a:latin typeface="Times New Roman" panose="02020603050405020304" pitchFamily="18" charset="0"/>
                <a:cs typeface="Times New Roman" panose="02020603050405020304" pitchFamily="18" charset="0"/>
              </a:rPr>
              <a:t> p</a:t>
            </a:r>
            <a:r>
              <a:rPr lang="en-US" altLang="zh-CN" sz="2800">
                <a:solidFill>
                  <a:prstClr val="white"/>
                </a:solidFill>
              </a:rPr>
              <a:t>h</a:t>
            </a:r>
            <a:r>
              <a:rPr lang="en-US" altLang="zh-CN" sz="2800">
                <a:solidFill>
                  <a:prstClr val="white"/>
                </a:solidFill>
                <a:latin typeface="Times New Roman" panose="02020603050405020304" pitchFamily="18" charset="0"/>
                <a:cs typeface="Times New Roman" panose="02020603050405020304" pitchFamily="18" charset="0"/>
              </a:rPr>
              <a:t>otons/sec</a:t>
            </a:r>
            <a:endParaRPr lang="zh-CN" altLang="en-US" sz="2800">
              <a:solidFill>
                <a:prstClr val="white"/>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4330005"/>
            <a:ext cx="8001000" cy="1815882"/>
          </a:xfrm>
          <a:prstGeom prst="rect">
            <a:avLst/>
          </a:prstGeom>
          <a:noFill/>
        </p:spPr>
        <p:txBody>
          <a:bodyPr wrap="square" rtlCol="0">
            <a:spAutoFit/>
          </a:bodyPr>
          <a:lstStyle/>
          <a:p>
            <a:r>
              <a:rPr lang="en-US" altLang="zh-CN" sz="2800">
                <a:solidFill>
                  <a:prstClr val="white"/>
                </a:solidFill>
                <a:latin typeface="Times New Roman" panose="02020603050405020304" pitchFamily="18" charset="0"/>
                <a:cs typeface="Times New Roman" panose="02020603050405020304" pitchFamily="18" charset="0"/>
              </a:rPr>
              <a:t>This fact was used by Rutherford in his back-scattering experiment which basically was the begging of nuclear physics and finally earned him a Nobel prize, albeit in </a:t>
            </a:r>
            <a:r>
              <a:rPr lang="en-US" altLang="zh-CN" sz="2800" err="1">
                <a:solidFill>
                  <a:prstClr val="white"/>
                </a:solidFill>
                <a:latin typeface="Times New Roman" panose="02020603050405020304" pitchFamily="18" charset="0"/>
                <a:cs typeface="Times New Roman" panose="02020603050405020304" pitchFamily="18" charset="0"/>
              </a:rPr>
              <a:t>C</a:t>
            </a:r>
            <a:r>
              <a:rPr lang="en-US" altLang="zh-CN" sz="2800" err="1"/>
              <a:t>h</a:t>
            </a:r>
            <a:r>
              <a:rPr lang="en-US" altLang="zh-CN" sz="2800" err="1">
                <a:solidFill>
                  <a:prstClr val="white"/>
                </a:solidFill>
                <a:latin typeface="Times New Roman" panose="02020603050405020304" pitchFamily="18" charset="0"/>
                <a:cs typeface="Times New Roman" panose="02020603050405020304" pitchFamily="18" charset="0"/>
              </a:rPr>
              <a:t>emisty</a:t>
            </a:r>
            <a:r>
              <a:rPr lang="en-US" altLang="zh-CN" sz="2800">
                <a:solidFill>
                  <a:prstClr val="white"/>
                </a:solidFill>
                <a:latin typeface="Times New Roman" panose="02020603050405020304" pitchFamily="18" charset="0"/>
                <a:cs typeface="Times New Roman" panose="02020603050405020304" pitchFamily="18" charset="0"/>
              </a:rPr>
              <a:t> !</a:t>
            </a:r>
            <a:endParaRPr lang="zh-CN" altLang="en-US" sz="280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220200" cy="2246769"/>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In the early 1880’s Henry Rowland managed to rule a grating on a concave blank and basically revolutionized spectroscopy. Why t</a:t>
            </a:r>
            <a:r>
              <a:rPr lang="en-IE"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is </a:t>
            </a:r>
            <a:r>
              <a:rPr lang="en-US" altLang="zh-CN" sz="2800" err="1">
                <a:solidFill>
                  <a:schemeClr val="bg1"/>
                </a:solidFill>
                <a:latin typeface="Times New Roman" panose="02020603050405020304" pitchFamily="18" charset="0"/>
                <a:cs typeface="Times New Roman" panose="02020603050405020304" pitchFamily="18" charset="0"/>
              </a:rPr>
              <a:t>is</a:t>
            </a:r>
            <a:r>
              <a:rPr lang="en-US" altLang="zh-CN" sz="2800">
                <a:solidFill>
                  <a:schemeClr val="bg1"/>
                </a:solidFill>
                <a:latin typeface="Times New Roman" panose="02020603050405020304" pitchFamily="18" charset="0"/>
                <a:cs typeface="Times New Roman" panose="02020603050405020304" pitchFamily="18" charset="0"/>
              </a:rPr>
              <a:t> so can be understood from t</a:t>
            </a:r>
            <a:r>
              <a:rPr lang="en-IE"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below figure (McPherson)   Reflectivity </a:t>
            </a:r>
            <a:r>
              <a:rPr lang="en-US" altLang="zh-CN" sz="2800" err="1">
                <a:solidFill>
                  <a:schemeClr val="bg1"/>
                </a:solidFill>
                <a:latin typeface="Times New Roman" panose="02020603050405020304" pitchFamily="18" charset="0"/>
                <a:cs typeface="Times New Roman" panose="02020603050405020304" pitchFamily="18" charset="0"/>
              </a:rPr>
              <a:t>vrs</a:t>
            </a:r>
            <a:r>
              <a:rPr lang="en-US" altLang="zh-CN" sz="2800">
                <a:solidFill>
                  <a:schemeClr val="bg1"/>
                </a:solidFill>
                <a:latin typeface="Times New Roman" panose="02020603050405020304" pitchFamily="18" charset="0"/>
                <a:cs typeface="Times New Roman" panose="02020603050405020304" pitchFamily="18" charset="0"/>
              </a:rPr>
              <a:t>. wavelengt</a:t>
            </a:r>
            <a:r>
              <a:rPr lang="en-US" altLang="zh-CN" sz="2800"/>
              <a:t>h</a:t>
            </a:r>
            <a:r>
              <a:rPr lang="en-US" altLang="zh-CN" sz="2800">
                <a:solidFill>
                  <a:schemeClr val="bg1"/>
                </a:solidFill>
                <a:latin typeface="Times New Roman" panose="02020603050405020304" pitchFamily="18" charset="0"/>
                <a:cs typeface="Times New Roman" panose="02020603050405020304" pitchFamily="18" charset="0"/>
              </a:rPr>
              <a:t> of any </a:t>
            </a:r>
            <a:r>
              <a:rPr lang="en-US" altLang="zh-CN" sz="2800" err="1">
                <a:solidFill>
                  <a:schemeClr val="bg1"/>
                </a:solidFill>
                <a:latin typeface="Times New Roman" panose="02020603050405020304" pitchFamily="18" charset="0"/>
                <a:cs typeface="Times New Roman" panose="02020603050405020304" pitchFamily="18" charset="0"/>
              </a:rPr>
              <a:t>morror</a:t>
            </a:r>
            <a:r>
              <a:rPr lang="en-US" altLang="zh-CN" sz="2800">
                <a:solidFill>
                  <a:schemeClr val="bg1"/>
                </a:solidFill>
                <a:latin typeface="Times New Roman" panose="02020603050405020304" pitchFamily="18" charset="0"/>
                <a:cs typeface="Times New Roman" panose="02020603050405020304" pitchFamily="18" charset="0"/>
              </a:rPr>
              <a:t> materials</a:t>
            </a:r>
            <a:endParaRPr lang="zh-CN" altLang="en-US" sz="2800">
              <a:solidFill>
                <a:schemeClr val="bg1"/>
              </a:solidFill>
              <a:latin typeface="Times New Roman" panose="02020603050405020304" pitchFamily="18" charset="0"/>
              <a:cs typeface="Times New Roman" panose="02020603050405020304" pitchFamily="18" charset="0"/>
            </a:endParaRPr>
          </a:p>
        </p:txBody>
      </p:sp>
      <p:pic>
        <p:nvPicPr>
          <p:cNvPr id="3" name="Picture 2" descr="Reflectivity (NI)"/>
          <p:cNvPicPr/>
          <p:nvPr/>
        </p:nvPicPr>
        <p:blipFill>
          <a:blip r:embed="rId2" cstate="print"/>
          <a:srcRect/>
          <a:stretch>
            <a:fillRect/>
          </a:stretch>
        </p:blipFill>
        <p:spPr bwMode="auto">
          <a:xfrm>
            <a:off x="2160270" y="2054225"/>
            <a:ext cx="5154930" cy="4727575"/>
          </a:xfrm>
          <a:prstGeom prst="rect">
            <a:avLst/>
          </a:prstGeom>
          <a:noFill/>
          <a:ln w="9525">
            <a:noFill/>
            <a:miter lim="800000"/>
            <a:headEnd/>
            <a:tailEnd/>
          </a:ln>
        </p:spPr>
      </p:pic>
    </p:spTree>
    <p:extLst>
      <p:ext uri="{BB962C8B-B14F-4D97-AF65-F5344CB8AC3E}">
        <p14:creationId xmlns:p14="http://schemas.microsoft.com/office/powerpoint/2010/main" val="2206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953000"/>
            <a:ext cx="8534400" cy="1077218"/>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Using a concave grating there is only one reflection to worry about. </a:t>
            </a:r>
          </a:p>
        </p:txBody>
      </p:sp>
      <p:sp>
        <p:nvSpPr>
          <p:cNvPr id="3" name="Rectangle 2"/>
          <p:cNvSpPr/>
          <p:nvPr/>
        </p:nvSpPr>
        <p:spPr>
          <a:xfrm>
            <a:off x="381000" y="152400"/>
            <a:ext cx="8610600" cy="3539430"/>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The last figure showed us Reflectivity of most mirror coating materials under normal incidence conditions. This shows that to do spectroscopy below 1000 Ấ using an instrument based on a plain grating is very difficult, as there is a minimum of three reflections, unless the light source is very bright. </a:t>
            </a:r>
          </a:p>
        </p:txBody>
      </p:sp>
      <p:sp>
        <p:nvSpPr>
          <p:cNvPr id="4" name="Rectangle 3"/>
          <p:cNvSpPr/>
          <p:nvPr/>
        </p:nvSpPr>
        <p:spPr>
          <a:xfrm>
            <a:off x="475603" y="3987225"/>
            <a:ext cx="5391797" cy="584775"/>
          </a:xfrm>
          <a:prstGeom prst="rect">
            <a:avLst/>
          </a:prstGeom>
        </p:spPr>
        <p:txBody>
          <a:bodyPr wrap="none">
            <a:spAutoFit/>
          </a:bodyPr>
          <a:lstStyle/>
          <a:p>
            <a:r>
              <a:rPr lang="en-US" altLang="zh-CN" sz="3200">
                <a:solidFill>
                  <a:schemeClr val="bg1"/>
                </a:solidFill>
                <a:latin typeface="Times New Roman" panose="02020603050405020304" pitchFamily="18" charset="0"/>
                <a:cs typeface="Times New Roman" panose="02020603050405020304" pitchFamily="18" charset="0"/>
              </a:rPr>
              <a:t>Reflectivity becomes very low. </a:t>
            </a:r>
          </a:p>
        </p:txBody>
      </p:sp>
    </p:spTree>
    <p:extLst>
      <p:ext uri="{BB962C8B-B14F-4D97-AF65-F5344CB8AC3E}">
        <p14:creationId xmlns:p14="http://schemas.microsoft.com/office/powerpoint/2010/main" val="6461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1440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Where does the grating equation come from, where does t</a:t>
            </a:r>
            <a:r>
              <a:rPr lang="en-US" altLang="zh-CN" sz="2800">
                <a:latin typeface="Times New Roman" panose="02020603050405020304" pitchFamily="18" charset="0"/>
                <a:cs typeface="Times New Roman" panose="02020603050405020304" pitchFamily="18" charset="0"/>
              </a:rPr>
              <a:t>h</a:t>
            </a:r>
            <a:r>
              <a:rPr lang="en-US" altLang="zh-CN" sz="2800">
                <a:solidFill>
                  <a:schemeClr val="bg1"/>
                </a:solidFill>
                <a:latin typeface="Times New Roman" panose="02020603050405020304" pitchFamily="18" charset="0"/>
                <a:cs typeface="Times New Roman" panose="02020603050405020304" pitchFamily="18" charset="0"/>
              </a:rPr>
              <a:t>e law of reflectivity come from ?</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Fermat's Principle: Light follows the path of least time</a:t>
            </a:r>
          </a:p>
        </p:txBody>
      </p:sp>
      <p:pic>
        <p:nvPicPr>
          <p:cNvPr id="3" name="Picture 2"/>
          <p:cNvPicPr/>
          <p:nvPr/>
        </p:nvPicPr>
        <p:blipFill>
          <a:blip r:embed="rId2" cstate="print"/>
          <a:srcRect/>
          <a:stretch>
            <a:fillRect/>
          </a:stretch>
        </p:blipFill>
        <p:spPr bwMode="auto">
          <a:xfrm>
            <a:off x="702013" y="1981200"/>
            <a:ext cx="7908587" cy="4717915"/>
          </a:xfrm>
          <a:prstGeom prst="rect">
            <a:avLst/>
          </a:prstGeom>
          <a:noFill/>
          <a:ln w="9525">
            <a:noFill/>
            <a:miter lim="800000"/>
            <a:headEnd/>
            <a:tailEnd/>
          </a:ln>
        </p:spPr>
      </p:pic>
    </p:spTree>
    <p:extLst>
      <p:ext uri="{BB962C8B-B14F-4D97-AF65-F5344CB8AC3E}">
        <p14:creationId xmlns:p14="http://schemas.microsoft.com/office/powerpoint/2010/main" val="370497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
            <a:ext cx="8458200" cy="1200329"/>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Similarly Fermat’s principle can be used to derive the imaging properties of a concave grating. The light path to be optimized is shown in the figure below.</a:t>
            </a:r>
            <a:endParaRPr lang="zh-CN" altLang="en-US" sz="2400">
              <a:solidFill>
                <a:schemeClr val="bg1"/>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2286000" y="1676400"/>
            <a:ext cx="4953000" cy="4038600"/>
          </a:xfrm>
          <a:prstGeom prst="rect">
            <a:avLst/>
          </a:prstGeom>
          <a:noFill/>
          <a:ln w="9525">
            <a:noFill/>
            <a:miter lim="800000"/>
            <a:headEnd/>
            <a:tailEnd/>
          </a:ln>
        </p:spPr>
      </p:pic>
      <p:sp>
        <p:nvSpPr>
          <p:cNvPr id="4" name="Rectangle 3"/>
          <p:cNvSpPr/>
          <p:nvPr/>
        </p:nvSpPr>
        <p:spPr>
          <a:xfrm>
            <a:off x="990600" y="6210181"/>
            <a:ext cx="8382000" cy="800219"/>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geometry of a concave grating spectrometer</a:t>
            </a:r>
          </a:p>
          <a:p>
            <a:endParaRPr lang="en-US" altLang="zh-CN">
              <a:solidFill>
                <a:schemeClr val="bg1"/>
              </a:solidFill>
            </a:endParaRPr>
          </a:p>
        </p:txBody>
      </p:sp>
    </p:spTree>
    <p:extLst>
      <p:ext uri="{BB962C8B-B14F-4D97-AF65-F5344CB8AC3E}">
        <p14:creationId xmlns:p14="http://schemas.microsoft.com/office/powerpoint/2010/main" val="116580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027944"/>
            <a:ext cx="8763000" cy="2677656"/>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There is just one extra thing here. We are not looking for true imaging, only that the light arrives at the image point in phase. Not all the grating surface reflects light and this is introduced by a </a:t>
            </a:r>
            <a:r>
              <a:rPr lang="en-US" altLang="zh-CN" sz="2800" err="1">
                <a:solidFill>
                  <a:schemeClr val="bg1"/>
                </a:solidFill>
                <a:latin typeface="Times New Roman" panose="02020603050405020304" pitchFamily="18" charset="0"/>
                <a:cs typeface="Times New Roman" panose="02020603050405020304" pitchFamily="18" charset="0"/>
              </a:rPr>
              <a:t>wmλ</a:t>
            </a:r>
            <a:r>
              <a:rPr lang="en-US" altLang="zh-CN" sz="2800">
                <a:solidFill>
                  <a:schemeClr val="bg1"/>
                </a:solidFill>
                <a:latin typeface="Times New Roman" panose="02020603050405020304" pitchFamily="18" charset="0"/>
                <a:cs typeface="Times New Roman" panose="02020603050405020304" pitchFamily="18" charset="0"/>
              </a:rPr>
              <a:t>/d, so the distance to minimize is:</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F = (AP) + (PB) + </a:t>
            </a:r>
            <a:r>
              <a:rPr lang="en-US" altLang="zh-CN" sz="2800" err="1">
                <a:solidFill>
                  <a:schemeClr val="bg1"/>
                </a:solidFill>
                <a:latin typeface="Times New Roman" panose="02020603050405020304" pitchFamily="18" charset="0"/>
                <a:cs typeface="Times New Roman" panose="02020603050405020304" pitchFamily="18" charset="0"/>
              </a:rPr>
              <a:t>wmλ</a:t>
            </a:r>
            <a:r>
              <a:rPr lang="en-US" altLang="zh-CN" sz="2800">
                <a:solidFill>
                  <a:schemeClr val="bg1"/>
                </a:solidFill>
                <a:latin typeface="Times New Roman" panose="02020603050405020304" pitchFamily="18" charset="0"/>
                <a:cs typeface="Times New Roman" panose="02020603050405020304" pitchFamily="18" charset="0"/>
              </a:rPr>
              <a:t>/d </a:t>
            </a:r>
          </a:p>
        </p:txBody>
      </p:sp>
      <p:sp>
        <p:nvSpPr>
          <p:cNvPr id="3" name="Rectangle 2"/>
          <p:cNvSpPr/>
          <p:nvPr/>
        </p:nvSpPr>
        <p:spPr>
          <a:xfrm>
            <a:off x="1143000" y="76200"/>
            <a:ext cx="6705600" cy="1077218"/>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AP)</a:t>
            </a:r>
            <a:r>
              <a:rPr lang="en-US" altLang="zh-CN" sz="3200" baseline="30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 (x-u)</a:t>
            </a:r>
            <a:r>
              <a:rPr lang="en-US" altLang="zh-CN" sz="3200" baseline="30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 (y-w)</a:t>
            </a:r>
            <a:r>
              <a:rPr lang="en-US" altLang="zh-CN" sz="3200" baseline="30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 (z-l)</a:t>
            </a:r>
            <a:r>
              <a:rPr lang="en-US" altLang="zh-CN" sz="3200" baseline="30000">
                <a:solidFill>
                  <a:schemeClr val="bg1"/>
                </a:solidFill>
                <a:latin typeface="Times New Roman" panose="02020603050405020304" pitchFamily="18" charset="0"/>
                <a:cs typeface="Times New Roman" panose="02020603050405020304" pitchFamily="18" charset="0"/>
              </a:rPr>
              <a:t>2</a:t>
            </a:r>
          </a:p>
          <a:p>
            <a:r>
              <a:rPr lang="en-US" altLang="zh-CN" sz="3200">
                <a:solidFill>
                  <a:schemeClr val="bg1"/>
                </a:solidFill>
                <a:latin typeface="Times New Roman" panose="02020603050405020304" pitchFamily="18" charset="0"/>
                <a:cs typeface="Times New Roman" panose="02020603050405020304" pitchFamily="18" charset="0"/>
              </a:rPr>
              <a:t>(PB)</a:t>
            </a:r>
            <a:r>
              <a:rPr lang="en-US" altLang="zh-CN" sz="3200" baseline="30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 (x’-u)</a:t>
            </a:r>
            <a:r>
              <a:rPr lang="en-US" altLang="zh-CN" sz="3200" baseline="30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 (y’-w)</a:t>
            </a:r>
            <a:r>
              <a:rPr lang="en-US" altLang="zh-CN" sz="3200" baseline="30000">
                <a:solidFill>
                  <a:schemeClr val="bg1"/>
                </a:solidFill>
                <a:latin typeface="Times New Roman" panose="02020603050405020304" pitchFamily="18" charset="0"/>
                <a:cs typeface="Times New Roman" panose="02020603050405020304" pitchFamily="18" charset="0"/>
              </a:rPr>
              <a:t>2</a:t>
            </a:r>
            <a:r>
              <a:rPr lang="en-US" altLang="zh-CN" sz="3200">
                <a:solidFill>
                  <a:schemeClr val="bg1"/>
                </a:solidFill>
                <a:latin typeface="Times New Roman" panose="02020603050405020304" pitchFamily="18" charset="0"/>
                <a:cs typeface="Times New Roman" panose="02020603050405020304" pitchFamily="18" charset="0"/>
              </a:rPr>
              <a:t> + (z’-l)</a:t>
            </a:r>
            <a:r>
              <a:rPr lang="en-US" altLang="zh-CN" sz="3200" baseline="30000">
                <a:solidFill>
                  <a:schemeClr val="bg1"/>
                </a:solidFill>
                <a:latin typeface="Times New Roman" panose="02020603050405020304" pitchFamily="18" charset="0"/>
                <a:cs typeface="Times New Roman" panose="02020603050405020304" pitchFamily="18" charset="0"/>
              </a:rPr>
              <a:t>2</a:t>
            </a:r>
          </a:p>
        </p:txBody>
      </p:sp>
      <p:sp>
        <p:nvSpPr>
          <p:cNvPr id="4" name="Rectangle 3"/>
          <p:cNvSpPr/>
          <p:nvPr/>
        </p:nvSpPr>
        <p:spPr>
          <a:xfrm>
            <a:off x="609600" y="1841718"/>
            <a:ext cx="82296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These are put into spherical co-ordinates using:</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x = </a:t>
            </a:r>
            <a:r>
              <a:rPr lang="en-US" altLang="zh-CN" sz="2800" err="1">
                <a:solidFill>
                  <a:schemeClr val="bg1"/>
                </a:solidFill>
                <a:latin typeface="Times New Roman" panose="02020603050405020304" pitchFamily="18" charset="0"/>
                <a:cs typeface="Times New Roman" panose="02020603050405020304" pitchFamily="18" charset="0"/>
              </a:rPr>
              <a:t>rcos</a:t>
            </a:r>
            <a:r>
              <a:rPr lang="en-US" altLang="zh-CN" sz="2800">
                <a:solidFill>
                  <a:schemeClr val="bg1"/>
                </a:solidFill>
                <a:latin typeface="Times New Roman" panose="02020603050405020304" pitchFamily="18" charset="0"/>
                <a:cs typeface="Times New Roman" panose="02020603050405020304" pitchFamily="18" charset="0"/>
              </a:rPr>
              <a:t>α    y = rsinβ</a:t>
            </a:r>
          </a:p>
          <a:p>
            <a:r>
              <a:rPr lang="en-US" altLang="zh-CN" sz="2800">
                <a:solidFill>
                  <a:schemeClr val="bg1"/>
                </a:solidFill>
                <a:latin typeface="Times New Roman" panose="02020603050405020304" pitchFamily="18" charset="0"/>
                <a:cs typeface="Times New Roman" panose="02020603050405020304" pitchFamily="18" charset="0"/>
              </a:rPr>
              <a:t>x’ = </a:t>
            </a:r>
            <a:r>
              <a:rPr lang="en-US" altLang="zh-CN" sz="2800" err="1">
                <a:solidFill>
                  <a:schemeClr val="bg1"/>
                </a:solidFill>
                <a:latin typeface="Times New Roman" panose="02020603050405020304" pitchFamily="18" charset="0"/>
                <a:cs typeface="Times New Roman" panose="02020603050405020304" pitchFamily="18" charset="0"/>
              </a:rPr>
              <a:t>r’cos</a:t>
            </a:r>
            <a:r>
              <a:rPr lang="en-US" altLang="zh-CN" sz="2800">
                <a:solidFill>
                  <a:schemeClr val="bg1"/>
                </a:solidFill>
                <a:latin typeface="Times New Roman" panose="02020603050405020304" pitchFamily="18" charset="0"/>
                <a:cs typeface="Times New Roman" panose="02020603050405020304" pitchFamily="18" charset="0"/>
              </a:rPr>
              <a:t>α     y’ = r’sinβ </a:t>
            </a:r>
          </a:p>
        </p:txBody>
      </p:sp>
    </p:spTree>
    <p:extLst>
      <p:ext uri="{BB962C8B-B14F-4D97-AF65-F5344CB8AC3E}">
        <p14:creationId xmlns:p14="http://schemas.microsoft.com/office/powerpoint/2010/main" val="24100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296400" cy="741741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This should be minimized with respect to both w and l,</a:t>
            </a:r>
          </a:p>
          <a:p>
            <a:r>
              <a:rPr lang="en-US" altLang="zh-CN" sz="2800">
                <a:solidFill>
                  <a:schemeClr val="bg1"/>
                </a:solidFill>
                <a:latin typeface="Times New Roman" panose="02020603050405020304" pitchFamily="18" charset="0"/>
                <a:cs typeface="Times New Roman" panose="02020603050405020304" pitchFamily="18" charset="0"/>
              </a:rPr>
              <a:t>i.e.   </a:t>
            </a:r>
            <a:r>
              <a:rPr lang="en-US" altLang="zh-CN" sz="2800" err="1">
                <a:solidFill>
                  <a:schemeClr val="bg1"/>
                </a:solidFill>
                <a:latin typeface="Times New Roman" panose="02020603050405020304" pitchFamily="18" charset="0"/>
                <a:cs typeface="Times New Roman" panose="02020603050405020304" pitchFamily="18" charset="0"/>
              </a:rPr>
              <a:t>δF</a:t>
            </a:r>
            <a:r>
              <a:rPr lang="en-US" altLang="zh-CN" sz="2800">
                <a:solidFill>
                  <a:schemeClr val="bg1"/>
                </a:solidFill>
                <a:latin typeface="Times New Roman" panose="02020603050405020304" pitchFamily="18" charset="0"/>
                <a:cs typeface="Times New Roman" panose="02020603050405020304" pitchFamily="18" charset="0"/>
              </a:rPr>
              <a:t>/</a:t>
            </a:r>
            <a:r>
              <a:rPr lang="en-US" altLang="zh-CN" sz="2800" err="1">
                <a:solidFill>
                  <a:schemeClr val="bg1"/>
                </a:solidFill>
                <a:latin typeface="Times New Roman" panose="02020603050405020304" pitchFamily="18" charset="0"/>
                <a:cs typeface="Times New Roman" panose="02020603050405020304" pitchFamily="18" charset="0"/>
              </a:rPr>
              <a:t>δw</a:t>
            </a:r>
            <a:r>
              <a:rPr lang="en-US" altLang="zh-CN" sz="2800">
                <a:solidFill>
                  <a:schemeClr val="bg1"/>
                </a:solidFill>
                <a:latin typeface="Times New Roman" panose="02020603050405020304" pitchFamily="18" charset="0"/>
                <a:cs typeface="Times New Roman" panose="02020603050405020304" pitchFamily="18" charset="0"/>
              </a:rPr>
              <a:t>  =   </a:t>
            </a:r>
            <a:r>
              <a:rPr lang="en-US" altLang="zh-CN" sz="2800" err="1">
                <a:solidFill>
                  <a:schemeClr val="bg1"/>
                </a:solidFill>
                <a:latin typeface="Times New Roman" panose="02020603050405020304" pitchFamily="18" charset="0"/>
                <a:cs typeface="Times New Roman" panose="02020603050405020304" pitchFamily="18" charset="0"/>
              </a:rPr>
              <a:t>δF</a:t>
            </a:r>
            <a:r>
              <a:rPr lang="en-US" altLang="zh-CN" sz="2800">
                <a:solidFill>
                  <a:schemeClr val="bg1"/>
                </a:solidFill>
                <a:latin typeface="Times New Roman" panose="02020603050405020304" pitchFamily="18" charset="0"/>
                <a:cs typeface="Times New Roman" panose="02020603050405020304" pitchFamily="18" charset="0"/>
              </a:rPr>
              <a:t>/</a:t>
            </a:r>
            <a:r>
              <a:rPr lang="en-US" altLang="zh-CN" sz="2800" err="1">
                <a:solidFill>
                  <a:schemeClr val="bg1"/>
                </a:solidFill>
                <a:latin typeface="Times New Roman" panose="02020603050405020304" pitchFamily="18" charset="0"/>
                <a:cs typeface="Times New Roman" panose="02020603050405020304" pitchFamily="18" charset="0"/>
              </a:rPr>
              <a:t>δl</a:t>
            </a:r>
            <a:r>
              <a:rPr lang="en-US" altLang="zh-CN" sz="2800">
                <a:solidFill>
                  <a:schemeClr val="bg1"/>
                </a:solidFill>
                <a:latin typeface="Times New Roman" panose="02020603050405020304" pitchFamily="18" charset="0"/>
                <a:cs typeface="Times New Roman" panose="02020603050405020304" pitchFamily="18" charset="0"/>
              </a:rPr>
              <a:t>  = 0</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The first order solution is:</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err="1">
                <a:solidFill>
                  <a:schemeClr val="bg1"/>
                </a:solidFill>
                <a:latin typeface="Times New Roman" panose="02020603050405020304" pitchFamily="18" charset="0"/>
                <a:cs typeface="Times New Roman" panose="02020603050405020304" pitchFamily="18" charset="0"/>
              </a:rPr>
              <a:t>mλ</a:t>
            </a:r>
            <a:r>
              <a:rPr lang="en-US" altLang="zh-CN" sz="2800">
                <a:solidFill>
                  <a:schemeClr val="bg1"/>
                </a:solidFill>
                <a:latin typeface="Times New Roman" panose="02020603050405020304" pitchFamily="18" charset="0"/>
                <a:cs typeface="Times New Roman" panose="02020603050405020304" pitchFamily="18" charset="0"/>
              </a:rPr>
              <a:t>/d = sinα + sinβ</a:t>
            </a:r>
          </a:p>
          <a:p>
            <a:r>
              <a:rPr lang="en-US" altLang="zh-CN" sz="2800">
                <a:solidFill>
                  <a:schemeClr val="bg1"/>
                </a:solidFill>
                <a:latin typeface="Times New Roman" panose="02020603050405020304" pitchFamily="18" charset="0"/>
                <a:cs typeface="Times New Roman" panose="02020603050405020304" pitchFamily="18" charset="0"/>
              </a:rPr>
              <a:t>which is the so called grating equation and which all gratings must follow, plane or concave.</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m = diffraction order, an integer, m = 0 means basically mirror reflection. Called zero order diffraction and also contains a lot of light which is useful in spectrometer alignment.</a:t>
            </a:r>
          </a:p>
          <a:p>
            <a:r>
              <a:rPr lang="en-US" altLang="zh-CN" sz="2800">
                <a:solidFill>
                  <a:schemeClr val="bg1"/>
                </a:solidFill>
                <a:latin typeface="Times New Roman" panose="02020603050405020304" pitchFamily="18" charset="0"/>
                <a:cs typeface="Times New Roman" panose="02020603050405020304" pitchFamily="18" charset="0"/>
              </a:rPr>
              <a:t>λ = wavelength</a:t>
            </a:r>
          </a:p>
          <a:p>
            <a:r>
              <a:rPr lang="en-US" altLang="zh-CN" sz="2800">
                <a:solidFill>
                  <a:schemeClr val="bg1"/>
                </a:solidFill>
                <a:latin typeface="Times New Roman" panose="02020603050405020304" pitchFamily="18" charset="0"/>
                <a:cs typeface="Times New Roman" panose="02020603050405020304" pitchFamily="18" charset="0"/>
              </a:rPr>
              <a:t>d = line spacing of the grating</a:t>
            </a:r>
          </a:p>
          <a:p>
            <a:r>
              <a:rPr lang="en-US" altLang="zh-CN" sz="2800">
                <a:solidFill>
                  <a:schemeClr val="bg1"/>
                </a:solidFill>
                <a:latin typeface="Times New Roman" panose="02020603050405020304" pitchFamily="18" charset="0"/>
                <a:cs typeface="Times New Roman" panose="02020603050405020304" pitchFamily="18" charset="0"/>
              </a:rPr>
              <a:t>α= incidence angle</a:t>
            </a:r>
          </a:p>
          <a:p>
            <a:r>
              <a:rPr lang="en-US" altLang="zh-CN" sz="2800">
                <a:solidFill>
                  <a:schemeClr val="bg1"/>
                </a:solidFill>
                <a:latin typeface="Times New Roman" panose="02020603050405020304" pitchFamily="18" charset="0"/>
                <a:cs typeface="Times New Roman" panose="02020603050405020304" pitchFamily="18" charset="0"/>
              </a:rPr>
              <a:t>β= diffraction angle</a:t>
            </a:r>
          </a:p>
          <a:p>
            <a:endParaRPr lang="en-US" altLang="zh-CN"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28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305800" cy="440120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This very simple equation tells us a lot about the practical limitations of a grating based spectrometer. A very useful number is the so-called plate factor. Plate from comes from when the photon detector would have been a photographic plate and its units are usually quoted in Å/mm. The plate factor comes from differentiating the grating equation w.r.t. β (α is usually fixed by the geometry). This gives us the angular dispersion:</a:t>
            </a:r>
          </a:p>
          <a:p>
            <a:endParaRPr lang="en-US" altLang="zh-CN" sz="2800">
              <a:solidFill>
                <a:schemeClr val="bg1"/>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2743200" y="5153660"/>
            <a:ext cx="3487632" cy="942340"/>
          </a:xfrm>
          <a:prstGeom prst="rect">
            <a:avLst/>
          </a:prstGeom>
          <a:noFill/>
          <a:ln w="9525">
            <a:noFill/>
            <a:miter lim="800000"/>
            <a:headEnd/>
            <a:tailEnd/>
          </a:ln>
        </p:spPr>
      </p:pic>
    </p:spTree>
    <p:extLst>
      <p:ext uri="{BB962C8B-B14F-4D97-AF65-F5344CB8AC3E}">
        <p14:creationId xmlns:p14="http://schemas.microsoft.com/office/powerpoint/2010/main" val="379291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209800" y="76200"/>
            <a:ext cx="4800600" cy="2514600"/>
          </a:xfrm>
          <a:prstGeom prst="rect">
            <a:avLst/>
          </a:prstGeom>
          <a:noFill/>
          <a:ln w="9525">
            <a:noFill/>
            <a:miter lim="800000"/>
            <a:headEnd/>
            <a:tailEnd/>
          </a:ln>
        </p:spPr>
      </p:pic>
      <p:sp>
        <p:nvSpPr>
          <p:cNvPr id="4" name="Rectangle 3"/>
          <p:cNvSpPr/>
          <p:nvPr/>
        </p:nvSpPr>
        <p:spPr>
          <a:xfrm>
            <a:off x="381000" y="2514600"/>
            <a:ext cx="8229600" cy="1569660"/>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The F1 terms were discussed before as the grating equation. The F2 terms represent everything else. The bracketed parts give the 2nd order solution and the basic geometry of the concave grating operation. </a:t>
            </a:r>
            <a:endParaRPr lang="zh-CN" altLang="en-US" sz="2400">
              <a:solidFill>
                <a:schemeClr val="bg1"/>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3" cstate="print"/>
          <a:srcRect/>
          <a:stretch>
            <a:fillRect/>
          </a:stretch>
        </p:blipFill>
        <p:spPr bwMode="auto">
          <a:xfrm>
            <a:off x="1934845" y="3886200"/>
            <a:ext cx="5274310" cy="2765425"/>
          </a:xfrm>
          <a:prstGeom prst="rect">
            <a:avLst/>
          </a:prstGeom>
          <a:noFill/>
          <a:ln w="9525">
            <a:noFill/>
            <a:miter lim="800000"/>
            <a:headEnd/>
            <a:tailEnd/>
          </a:ln>
        </p:spPr>
      </p:pic>
    </p:spTree>
    <p:extLst>
      <p:ext uri="{BB962C8B-B14F-4D97-AF65-F5344CB8AC3E}">
        <p14:creationId xmlns:p14="http://schemas.microsoft.com/office/powerpoint/2010/main" val="591207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3" name="Rectangle 3"/>
          <p:cNvSpPr>
            <a:spLocks noChangeArrowheads="1"/>
          </p:cNvSpPr>
          <p:nvPr/>
        </p:nvSpPr>
        <p:spPr bwMode="auto">
          <a:xfrm>
            <a:off x="4572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4" name="TextBox 3"/>
          <p:cNvSpPr txBox="1"/>
          <p:nvPr/>
        </p:nvSpPr>
        <p:spPr>
          <a:xfrm>
            <a:off x="914400" y="1138535"/>
            <a:ext cx="6629400" cy="461665"/>
          </a:xfrm>
          <a:prstGeom prst="rect">
            <a:avLst/>
          </a:prstGeom>
          <a:noFill/>
        </p:spPr>
        <p:txBody>
          <a:bodyPr wrap="square" rtlCol="0">
            <a:spAutoFit/>
          </a:bodyPr>
          <a:lstStyle/>
          <a:p>
            <a:r>
              <a:rPr lang="en-US" altLang="zh-CN" sz="2400">
                <a:solidFill>
                  <a:schemeClr val="bg1"/>
                </a:solidFill>
                <a:latin typeface="Times New Roman" panose="02020603050405020304" pitchFamily="18" charset="0"/>
                <a:cs typeface="Times New Roman" panose="02020603050405020304" pitchFamily="18" charset="0"/>
              </a:rPr>
              <a:t>Note, t</a:t>
            </a:r>
            <a:r>
              <a:rPr lang="en-IE" altLang="zh-CN" sz="2400">
                <a:solidFill>
                  <a:schemeClr val="bg1"/>
                </a:solidFill>
                <a:latin typeface="Times New Roman" panose="02020603050405020304" pitchFamily="18" charset="0"/>
                <a:cs typeface="Times New Roman" panose="02020603050405020304" pitchFamily="18" charset="0"/>
              </a:rPr>
              <a:t>h</a:t>
            </a:r>
            <a:r>
              <a:rPr lang="en-US" altLang="zh-CN" sz="2400">
                <a:solidFill>
                  <a:schemeClr val="bg1"/>
                </a:solidFill>
                <a:latin typeface="Times New Roman" panose="02020603050405020304" pitchFamily="18" charset="0"/>
                <a:cs typeface="Times New Roman" panose="02020603050405020304" pitchFamily="18" charset="0"/>
              </a:rPr>
              <a:t>ere are </a:t>
            </a:r>
            <a:r>
              <a:rPr lang="en-US" altLang="zh-CN" sz="2400" err="1">
                <a:solidFill>
                  <a:schemeClr val="bg1"/>
                </a:solidFill>
                <a:latin typeface="Times New Roman" panose="02020603050405020304" pitchFamily="18" charset="0"/>
                <a:cs typeface="Times New Roman" panose="02020603050405020304" pitchFamily="18" charset="0"/>
              </a:rPr>
              <a:t>ot</a:t>
            </a:r>
            <a:r>
              <a:rPr lang="en-IE" altLang="zh-CN" sz="2400">
                <a:solidFill>
                  <a:schemeClr val="bg1"/>
                </a:solidFill>
                <a:latin typeface="Times New Roman" panose="02020603050405020304" pitchFamily="18" charset="0"/>
                <a:cs typeface="Times New Roman" panose="02020603050405020304" pitchFamily="18" charset="0"/>
              </a:rPr>
              <a:t>her </a:t>
            </a:r>
            <a:r>
              <a:rPr lang="en-US" altLang="zh-CN" sz="2400">
                <a:solidFill>
                  <a:schemeClr val="bg1"/>
                </a:solidFill>
                <a:latin typeface="Times New Roman" panose="02020603050405020304" pitchFamily="18" charset="0"/>
                <a:cs typeface="Times New Roman" panose="02020603050405020304" pitchFamily="18" charset="0"/>
              </a:rPr>
              <a:t>solutions</a:t>
            </a:r>
            <a:endParaRPr lang="zh-CN" altLang="en-US" sz="240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56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1981200"/>
            <a:ext cx="8915400" cy="483209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full analysis can be found in </a:t>
            </a:r>
            <a:r>
              <a:rPr lang="en-US" altLang="zh-CN" sz="2800" err="1">
                <a:solidFill>
                  <a:schemeClr val="bg1"/>
                </a:solidFill>
                <a:latin typeface="Times New Roman" panose="02020603050405020304" pitchFamily="18" charset="0"/>
                <a:cs typeface="Times New Roman" panose="02020603050405020304" pitchFamily="18" charset="0"/>
              </a:rPr>
              <a:t>Beutler’s</a:t>
            </a:r>
            <a:r>
              <a:rPr lang="en-US" altLang="zh-CN" sz="2800">
                <a:solidFill>
                  <a:schemeClr val="bg1"/>
                </a:solidFill>
                <a:latin typeface="Times New Roman" panose="02020603050405020304" pitchFamily="18" charset="0"/>
                <a:cs typeface="Times New Roman" panose="02020603050405020304" pitchFamily="18" charset="0"/>
              </a:rPr>
              <a:t> paper from 1945.</a:t>
            </a:r>
            <a:endParaRPr lang="zh-CN"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 </a:t>
            </a:r>
            <a:endParaRPr lang="zh-CN"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These two equations define a circle known as the Rowland circle.</a:t>
            </a:r>
            <a:endParaRPr lang="zh-CN" altLang="zh-CN" sz="2800">
              <a:solidFill>
                <a:schemeClr val="bg1"/>
              </a:solidFill>
              <a:latin typeface="Times New Roman" panose="02020603050405020304" pitchFamily="18" charset="0"/>
              <a:cs typeface="Times New Roman" panose="02020603050405020304" pitchFamily="18" charset="0"/>
            </a:endParaRPr>
          </a:p>
          <a:p>
            <a:r>
              <a:rPr lang="en-US" altLang="zh-CN" sz="2800" b="1">
                <a:solidFill>
                  <a:schemeClr val="bg1"/>
                </a:solidFill>
                <a:latin typeface="Times New Roman" panose="02020603050405020304" pitchFamily="18" charset="0"/>
                <a:cs typeface="Times New Roman" panose="02020603050405020304" pitchFamily="18" charset="0"/>
              </a:rPr>
              <a:t> </a:t>
            </a:r>
            <a:endParaRPr lang="zh-CN"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The object, light source can be put anywhere on the Rowland circle and the image (spectrum) will also appear on the same circle. The higher order terms in the above equation define aberrations to the spectral image. One example of an aberration is illustrated, next slide, that of spherical aberration.</a:t>
            </a:r>
            <a:endParaRPr lang="zh-CN" altLang="zh-CN"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4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7391400" cy="830997"/>
          </a:xfrm>
          <a:prstGeom prst="rect">
            <a:avLst/>
          </a:prstGeom>
          <a:noFill/>
        </p:spPr>
        <p:txBody>
          <a:bodyPr wrap="square" rtlCol="0">
            <a:spAutoFit/>
          </a:bodyPr>
          <a:lstStyle/>
          <a:p>
            <a:r>
              <a:rPr lang="en-US" sz="2400">
                <a:solidFill>
                  <a:prstClr val="white"/>
                </a:solidFill>
                <a:latin typeface="Times New Roman" panose="02020603050405020304" pitchFamily="18" charset="0"/>
                <a:cs typeface="Times New Roman" panose="02020603050405020304" pitchFamily="18" charset="0"/>
              </a:rPr>
              <a:t>The last two equations define a circle called the Rowland circle and this pretty much defines grating spectrometers.</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716" y="1143000"/>
            <a:ext cx="3935284" cy="2705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962400"/>
            <a:ext cx="8534400" cy="1200329"/>
          </a:xfrm>
          <a:prstGeom prst="rect">
            <a:avLst/>
          </a:prstGeom>
          <a:noFill/>
        </p:spPr>
        <p:txBody>
          <a:bodyPr wrap="square" rtlCol="0">
            <a:spAutoFit/>
          </a:bodyPr>
          <a:lstStyle/>
          <a:p>
            <a:r>
              <a:rPr lang="en-US" sz="2400">
                <a:solidFill>
                  <a:prstClr val="white"/>
                </a:solidFill>
                <a:latin typeface="Times New Roman" panose="02020603050405020304" pitchFamily="18" charset="0"/>
                <a:cs typeface="Times New Roman" panose="02020603050405020304" pitchFamily="18" charset="0"/>
              </a:rPr>
              <a:t>For wavelengths greater than around 300 Å  the value of the incidence angle, </a:t>
            </a:r>
            <a:r>
              <a:rPr lang="el-GR" sz="2400">
                <a:solidFill>
                  <a:prstClr val="white"/>
                </a:solidFill>
                <a:latin typeface="Times New Roman" panose="02020603050405020304" pitchFamily="18" charset="0"/>
                <a:cs typeface="Times New Roman" panose="02020603050405020304" pitchFamily="18" charset="0"/>
              </a:rPr>
              <a:t>α</a:t>
            </a:r>
            <a:r>
              <a:rPr lang="en-US" sz="2400">
                <a:solidFill>
                  <a:prstClr val="white"/>
                </a:solidFill>
                <a:latin typeface="Times New Roman" panose="02020603050405020304" pitchFamily="18" charset="0"/>
                <a:cs typeface="Times New Roman" panose="02020603050405020304" pitchFamily="18" charset="0"/>
              </a:rPr>
              <a:t>, is kept small, typically 7.5 degrees, and called a normal incidence spectrometer</a:t>
            </a:r>
          </a:p>
        </p:txBody>
      </p:sp>
      <p:sp>
        <p:nvSpPr>
          <p:cNvPr id="4" name="TextBox 3"/>
          <p:cNvSpPr txBox="1"/>
          <p:nvPr/>
        </p:nvSpPr>
        <p:spPr>
          <a:xfrm>
            <a:off x="457200" y="5276671"/>
            <a:ext cx="8610600" cy="1200329"/>
          </a:xfrm>
          <a:prstGeom prst="rect">
            <a:avLst/>
          </a:prstGeom>
          <a:noFill/>
        </p:spPr>
        <p:txBody>
          <a:bodyPr wrap="square" rtlCol="0">
            <a:spAutoFit/>
          </a:bodyPr>
          <a:lstStyle/>
          <a:p>
            <a:r>
              <a:rPr lang="en-US" sz="2400">
                <a:solidFill>
                  <a:prstClr val="white"/>
                </a:solidFill>
                <a:latin typeface="Times New Roman" panose="02020603050405020304" pitchFamily="18" charset="0"/>
                <a:cs typeface="Times New Roman" panose="02020603050405020304" pitchFamily="18" charset="0"/>
              </a:rPr>
              <a:t>For wavelengths less than around 300 Å  the value of the incidence angle, α, is large, typically 88 degrees, and called a grazing incidence spectrometer </a:t>
            </a:r>
          </a:p>
        </p:txBody>
      </p:sp>
    </p:spTree>
    <p:extLst>
      <p:ext uri="{BB962C8B-B14F-4D97-AF65-F5344CB8AC3E}">
        <p14:creationId xmlns:p14="http://schemas.microsoft.com/office/powerpoint/2010/main" val="33355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C7DBF-10DB-F839-8117-8316B3DEFF46}"/>
              </a:ext>
            </a:extLst>
          </p:cNvPr>
          <p:cNvSpPr txBox="1"/>
          <p:nvPr/>
        </p:nvSpPr>
        <p:spPr>
          <a:xfrm>
            <a:off x="838200" y="533400"/>
            <a:ext cx="7391400" cy="1200329"/>
          </a:xfrm>
          <a:prstGeom prst="rect">
            <a:avLst/>
          </a:prstGeom>
          <a:noFill/>
        </p:spPr>
        <p:txBody>
          <a:bodyPr wrap="square" rtlCol="0">
            <a:spAutoFit/>
          </a:bodyPr>
          <a:lstStyle/>
          <a:p>
            <a:r>
              <a:rPr lang="en-GB" sz="3600">
                <a:latin typeface="Times New Roman" panose="02020603050405020304" pitchFamily="18" charset="0"/>
                <a:cs typeface="Times New Roman" panose="02020603050405020304" pitchFamily="18" charset="0"/>
              </a:rPr>
              <a:t>Photon Spectrometers, based on diffraction  gratings</a:t>
            </a:r>
          </a:p>
        </p:txBody>
      </p:sp>
      <p:sp>
        <p:nvSpPr>
          <p:cNvPr id="3" name="TextBox 2">
            <a:extLst>
              <a:ext uri="{FF2B5EF4-FFF2-40B4-BE49-F238E27FC236}">
                <a16:creationId xmlns:a16="http://schemas.microsoft.com/office/drawing/2014/main" id="{BBDBE71B-54FA-A247-E21D-C43F65412B5F}"/>
              </a:ext>
            </a:extLst>
          </p:cNvPr>
          <p:cNvSpPr txBox="1"/>
          <p:nvPr/>
        </p:nvSpPr>
        <p:spPr>
          <a:xfrm>
            <a:off x="838200" y="2057400"/>
            <a:ext cx="3733800" cy="646331"/>
          </a:xfrm>
          <a:prstGeom prst="rect">
            <a:avLst/>
          </a:prstGeom>
          <a:noFill/>
        </p:spPr>
        <p:txBody>
          <a:bodyPr wrap="square" rtlCol="0">
            <a:spAutoFit/>
          </a:bodyPr>
          <a:lstStyle/>
          <a:p>
            <a:r>
              <a:rPr lang="en-GB" sz="3600">
                <a:latin typeface="Times New Roman" panose="02020603050405020304" pitchFamily="18" charset="0"/>
                <a:cs typeface="Times New Roman" panose="02020603050405020304" pitchFamily="18" charset="0"/>
              </a:rPr>
              <a:t>Roger Hutton</a:t>
            </a:r>
          </a:p>
        </p:txBody>
      </p:sp>
      <p:sp>
        <p:nvSpPr>
          <p:cNvPr id="4" name="TextBox 3">
            <a:extLst>
              <a:ext uri="{FF2B5EF4-FFF2-40B4-BE49-F238E27FC236}">
                <a16:creationId xmlns:a16="http://schemas.microsoft.com/office/drawing/2014/main" id="{46D7968A-2C1B-542C-84D6-DA8FAD06B5CB}"/>
              </a:ext>
            </a:extLst>
          </p:cNvPr>
          <p:cNvSpPr txBox="1"/>
          <p:nvPr/>
        </p:nvSpPr>
        <p:spPr>
          <a:xfrm>
            <a:off x="304800" y="3429000"/>
            <a:ext cx="8305800" cy="3046988"/>
          </a:xfrm>
          <a:prstGeom prst="rect">
            <a:avLst/>
          </a:prstGeom>
          <a:noFill/>
        </p:spPr>
        <p:txBody>
          <a:bodyPr wrap="square" rtlCol="0">
            <a:spAutoFit/>
          </a:bodyPr>
          <a:lstStyle/>
          <a:p>
            <a:r>
              <a:rPr lang="en-GB" sz="3200">
                <a:latin typeface="Times New Roman" panose="02020603050405020304" pitchFamily="18" charset="0"/>
                <a:cs typeface="Times New Roman" panose="02020603050405020304" pitchFamily="18" charset="0"/>
              </a:rPr>
              <a:t>Physics Department, University of Lund, Sweden</a:t>
            </a:r>
          </a:p>
          <a:p>
            <a:endParaRPr lang="en-GB" sz="3200">
              <a:latin typeface="Times New Roman" panose="02020603050405020304" pitchFamily="18" charset="0"/>
              <a:cs typeface="Times New Roman" panose="02020603050405020304" pitchFamily="18" charset="0"/>
            </a:endParaRPr>
          </a:p>
          <a:p>
            <a:r>
              <a:rPr lang="en-GB" sz="3200">
                <a:latin typeface="Times New Roman" panose="02020603050405020304" pitchFamily="18" charset="0"/>
                <a:cs typeface="Times New Roman" panose="02020603050405020304" pitchFamily="18" charset="0"/>
              </a:rPr>
              <a:t>And</a:t>
            </a:r>
          </a:p>
          <a:p>
            <a:endParaRPr lang="en-GB" sz="3200">
              <a:latin typeface="Times New Roman" panose="02020603050405020304" pitchFamily="18" charset="0"/>
              <a:cs typeface="Times New Roman" panose="02020603050405020304" pitchFamily="18" charset="0"/>
            </a:endParaRPr>
          </a:p>
          <a:p>
            <a:r>
              <a:rPr lang="en-GB" sz="3200">
                <a:latin typeface="Times New Roman" panose="02020603050405020304" pitchFamily="18" charset="0"/>
                <a:cs typeface="Times New Roman" panose="02020603050405020304" pitchFamily="18" charset="0"/>
              </a:rPr>
              <a:t>Department of Astronomy, Beijing Normal University, China</a:t>
            </a:r>
          </a:p>
        </p:txBody>
      </p:sp>
    </p:spTree>
    <p:extLst>
      <p:ext uri="{BB962C8B-B14F-4D97-AF65-F5344CB8AC3E}">
        <p14:creationId xmlns:p14="http://schemas.microsoft.com/office/powerpoint/2010/main" val="298124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herical Aberration"/>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
            <a:ext cx="4495800" cy="4027944"/>
          </a:xfrm>
          <a:prstGeom prst="rect">
            <a:avLst/>
          </a:prstGeom>
          <a:noFill/>
          <a:ln>
            <a:noFill/>
          </a:ln>
        </p:spPr>
      </p:pic>
      <p:sp>
        <p:nvSpPr>
          <p:cNvPr id="3" name="Rectangle 2"/>
          <p:cNvSpPr/>
          <p:nvPr/>
        </p:nvSpPr>
        <p:spPr>
          <a:xfrm>
            <a:off x="152400" y="4180344"/>
            <a:ext cx="8991600" cy="2677656"/>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This illustrates spherical aberration. The aberration increases as the size of the lens increases with respect to the focal length, i.e. for smaller f/numbers. This can be, and is, compensated for using a number of optics, a compound lens, but will always exist for a single lens, mirrors or a spherical grating for that matter.</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152400"/>
            <a:ext cx="2895600" cy="523220"/>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Aberrations</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1232118"/>
            <a:ext cx="3276600" cy="1815882"/>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Come from higher order terms in the expansion of the optical path length</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0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00400"/>
            <a:ext cx="8991600" cy="2677656"/>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There are many ray tracing sets of codes, we have used ZEMAX (web address below). ZEMAX is a commercial set of codes but a fraction of the total is free to down load and use and is enough for the design of grating based spectrometers, see the </a:t>
            </a:r>
            <a:r>
              <a:rPr lang="en-US" altLang="zh-CN" sz="2800" err="1">
                <a:solidFill>
                  <a:schemeClr val="bg1"/>
                </a:solidFill>
                <a:latin typeface="Times New Roman" panose="02020603050405020304" pitchFamily="18" charset="0"/>
                <a:cs typeface="Times New Roman" panose="02020603050405020304" pitchFamily="18" charset="0"/>
              </a:rPr>
              <a:t>Phd</a:t>
            </a:r>
            <a:r>
              <a:rPr lang="en-US" altLang="zh-CN" sz="2800">
                <a:solidFill>
                  <a:schemeClr val="bg1"/>
                </a:solidFill>
                <a:latin typeface="Times New Roman" panose="02020603050405020304" pitchFamily="18" charset="0"/>
                <a:cs typeface="Times New Roman" panose="02020603050405020304" pitchFamily="18" charset="0"/>
              </a:rPr>
              <a:t> thesis by Z. Shi.   </a:t>
            </a:r>
          </a:p>
          <a:p>
            <a:r>
              <a:rPr lang="en-US" altLang="zh-CN" sz="2800">
                <a:solidFill>
                  <a:schemeClr val="bg1"/>
                </a:solidFill>
                <a:latin typeface="Times New Roman" panose="02020603050405020304" pitchFamily="18" charset="0"/>
                <a:cs typeface="Times New Roman" panose="02020603050405020304" pitchFamily="18" charset="0"/>
                <a:hlinkClick r:id="rId2"/>
              </a:rPr>
              <a:t>https://my.zemax.com/en-US/</a:t>
            </a:r>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600" y="76200"/>
            <a:ext cx="89916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Actually the resulting aberration expressions for multi-element optical systems are too difficult to deal with and the easier solution is ray tracing. </a:t>
            </a:r>
          </a:p>
        </p:txBody>
      </p:sp>
      <p:sp>
        <p:nvSpPr>
          <p:cNvPr id="4" name="Rectangle 3"/>
          <p:cNvSpPr/>
          <p:nvPr/>
        </p:nvSpPr>
        <p:spPr>
          <a:xfrm>
            <a:off x="228600" y="1663005"/>
            <a:ext cx="88392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Ray tracing- programs use the basic rules of reflection, refraction and diffraction to follow a large number of optical rays through the system/</a:t>
            </a:r>
          </a:p>
        </p:txBody>
      </p:sp>
      <p:sp>
        <p:nvSpPr>
          <p:cNvPr id="5" name="Rectangle 4"/>
          <p:cNvSpPr/>
          <p:nvPr/>
        </p:nvSpPr>
        <p:spPr>
          <a:xfrm>
            <a:off x="228600" y="6096000"/>
            <a:ext cx="7183377" cy="584775"/>
          </a:xfrm>
          <a:prstGeom prst="rect">
            <a:avLst/>
          </a:prstGeom>
        </p:spPr>
        <p:txBody>
          <a:bodyPr wrap="none">
            <a:spAutoFit/>
          </a:bodyPr>
          <a:lstStyle/>
          <a:p>
            <a:r>
              <a:rPr lang="en-US" altLang="zh-CN" sz="3200">
                <a:solidFill>
                  <a:schemeClr val="bg1"/>
                </a:solidFill>
                <a:latin typeface="Times New Roman" panose="02020603050405020304" pitchFamily="18" charset="0"/>
                <a:cs typeface="Times New Roman" panose="02020603050405020304" pitchFamily="18" charset="0"/>
              </a:rPr>
              <a:t>how to do ray tracing  before computers ?</a:t>
            </a:r>
          </a:p>
        </p:txBody>
      </p:sp>
    </p:spTree>
    <p:extLst>
      <p:ext uri="{BB962C8B-B14F-4D97-AF65-F5344CB8AC3E}">
        <p14:creationId xmlns:p14="http://schemas.microsoft.com/office/powerpoint/2010/main" val="20393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562600"/>
            <a:ext cx="8839200" cy="1200329"/>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The current version of this arrangement uses a CCD camera as the entrance “slit”. Under most conditions that fact that the CCD chip is not matched to the Rowland circle in not noticed, let alone a problem. </a:t>
            </a:r>
            <a:endParaRPr lang="zh-CN" altLang="zh-CN" sz="24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247471"/>
            <a:ext cx="8839200" cy="1569660"/>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Such instruments (normal incidence) are based on an incidence angle of around 7.5 degrees. The smaller this angle is the lower the aberrations will be (defined by the third order terms of the grating imaging term). </a:t>
            </a:r>
          </a:p>
        </p:txBody>
      </p:sp>
      <p:sp>
        <p:nvSpPr>
          <p:cNvPr id="4" name="Rectangle 3"/>
          <p:cNvSpPr/>
          <p:nvPr/>
        </p:nvSpPr>
        <p:spPr>
          <a:xfrm>
            <a:off x="152400" y="1993880"/>
            <a:ext cx="8839200" cy="3416320"/>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However, if the angle is too small, then the exit slit assembly may be very close to the entrance slit assembly. The simplest geometry is an incidence angle of around 7.5 degrees and a photographic plate, bent around the Rowland circle, as the detector. However, this would require a fairly large vacuum vessel if the instrument was to cover a large wavelength rang. Paul McPherson came up with a novel scheme to turn a normal incidence spectrometer into a monochromator by rotating and moving the grating at the same time to keep the Rowland circle focused at the exit slit. </a:t>
            </a:r>
          </a:p>
        </p:txBody>
      </p:sp>
    </p:spTree>
    <p:extLst>
      <p:ext uri="{BB962C8B-B14F-4D97-AF65-F5344CB8AC3E}">
        <p14:creationId xmlns:p14="http://schemas.microsoft.com/office/powerpoint/2010/main" val="76788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485144"/>
            <a:ext cx="8686800" cy="2677656"/>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We can get some help by using optical filters. There are short wavelength cut-off, long wavelength cut-off and band pass filters available, see: </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hlinkClick r:id="rId2"/>
              </a:rPr>
              <a:t>http://www.opticalfilters.cn/Bandpass-filter.html</a:t>
            </a:r>
            <a:endParaRPr lang="en-US" altLang="zh-CN" sz="2800">
              <a:solidFill>
                <a:schemeClr val="bg1"/>
              </a:solidFill>
              <a:latin typeface="Times New Roman" panose="02020603050405020304" pitchFamily="18" charset="0"/>
              <a:cs typeface="Times New Roman" panose="02020603050405020304" pitchFamily="18" charset="0"/>
            </a:endParaRPr>
          </a:p>
          <a:p>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533400"/>
            <a:ext cx="88392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 problem that may arise using</a:t>
            </a:r>
            <a:r>
              <a:rPr lang="zh-CN" altLang="en-US" sz="2800">
                <a:solidFill>
                  <a:schemeClr val="bg1"/>
                </a:solidFill>
                <a:latin typeface="Times New Roman" panose="02020603050405020304" pitchFamily="18" charset="0"/>
                <a:cs typeface="Times New Roman" panose="02020603050405020304" pitchFamily="18" charset="0"/>
              </a:rPr>
              <a:t>， </a:t>
            </a:r>
            <a:r>
              <a:rPr lang="en-US" altLang="zh-CN" sz="2800">
                <a:solidFill>
                  <a:schemeClr val="bg1"/>
                </a:solidFill>
                <a:latin typeface="Times New Roman" panose="02020603050405020304" pitchFamily="18" charset="0"/>
                <a:cs typeface="Times New Roman" panose="02020603050405020304" pitchFamily="18" charset="0"/>
              </a:rPr>
              <a:t>mainly, normal incidence spectrometers is that of higher order lines.</a:t>
            </a:r>
          </a:p>
          <a:p>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2222718"/>
            <a:ext cx="89916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Remember the grating equation: </a:t>
            </a:r>
            <a:r>
              <a:rPr lang="en-US" altLang="zh-CN" sz="2800" err="1">
                <a:solidFill>
                  <a:schemeClr val="bg1"/>
                </a:solidFill>
                <a:latin typeface="Times New Roman" panose="02020603050405020304" pitchFamily="18" charset="0"/>
                <a:cs typeface="Times New Roman" panose="02020603050405020304" pitchFamily="18" charset="0"/>
              </a:rPr>
              <a:t>mλ</a:t>
            </a:r>
            <a:r>
              <a:rPr lang="en-US" altLang="zh-CN" sz="2800">
                <a:solidFill>
                  <a:schemeClr val="bg1"/>
                </a:solidFill>
                <a:latin typeface="Times New Roman" panose="02020603050405020304" pitchFamily="18" charset="0"/>
                <a:cs typeface="Times New Roman" panose="02020603050405020304" pitchFamily="18" charset="0"/>
              </a:rPr>
              <a:t>/d = sinα + sinβ. If d,α and β are fixed then </a:t>
            </a:r>
            <a:r>
              <a:rPr lang="en-US" altLang="zh-CN" sz="2800" err="1">
                <a:solidFill>
                  <a:schemeClr val="bg1"/>
                </a:solidFill>
                <a:latin typeface="Times New Roman" panose="02020603050405020304" pitchFamily="18" charset="0"/>
                <a:cs typeface="Times New Roman" panose="02020603050405020304" pitchFamily="18" charset="0"/>
              </a:rPr>
              <a:t>mλ</a:t>
            </a:r>
            <a:r>
              <a:rPr lang="en-US" altLang="zh-CN" sz="2800">
                <a:solidFill>
                  <a:schemeClr val="bg1"/>
                </a:solidFill>
                <a:latin typeface="Times New Roman" panose="02020603050405020304" pitchFamily="18" charset="0"/>
                <a:cs typeface="Times New Roman" panose="02020603050405020304" pitchFamily="18" charset="0"/>
              </a:rPr>
              <a:t> = constant. m can be 1,2, 3 </a:t>
            </a:r>
            <a:r>
              <a:rPr lang="en-US" altLang="zh-CN" sz="2800" err="1">
                <a:solidFill>
                  <a:schemeClr val="bg1"/>
                </a:solidFill>
                <a:latin typeface="Times New Roman" panose="02020603050405020304" pitchFamily="18" charset="0"/>
                <a:cs typeface="Times New Roman" panose="02020603050405020304" pitchFamily="18" charset="0"/>
              </a:rPr>
              <a:t>etc</a:t>
            </a:r>
            <a:r>
              <a:rPr lang="en-US" altLang="zh-CN" sz="2800">
                <a:solidFill>
                  <a:schemeClr val="bg1"/>
                </a:solidFill>
                <a:latin typeface="Times New Roman" panose="02020603050405020304" pitchFamily="18" charset="0"/>
                <a:cs typeface="Times New Roman" panose="02020603050405020304" pitchFamily="18" charset="0"/>
              </a:rPr>
              <a:t>, first, second and third order diffraction with correspond wavelengths of λ, λ/2</a:t>
            </a:r>
            <a:r>
              <a:rPr lang="zh-CN" altLang="en-US" sz="2800">
                <a:solidFill>
                  <a:schemeClr val="bg1"/>
                </a:solidFill>
                <a:latin typeface="Times New Roman" panose="02020603050405020304" pitchFamily="18" charset="0"/>
                <a:cs typeface="Times New Roman" panose="02020603050405020304" pitchFamily="18" charset="0"/>
              </a:rPr>
              <a:t>，</a:t>
            </a:r>
            <a:r>
              <a:rPr lang="en-US" altLang="zh-CN" sz="2800">
                <a:solidFill>
                  <a:schemeClr val="bg1"/>
                </a:solidFill>
                <a:latin typeface="Times New Roman" panose="02020603050405020304" pitchFamily="18" charset="0"/>
                <a:cs typeface="Times New Roman" panose="02020603050405020304" pitchFamily="18" charset="0"/>
              </a:rPr>
              <a:t>and λ/3 etc. </a:t>
            </a:r>
          </a:p>
        </p:txBody>
      </p:sp>
    </p:spTree>
    <p:extLst>
      <p:ext uri="{BB962C8B-B14F-4D97-AF65-F5344CB8AC3E}">
        <p14:creationId xmlns:p14="http://schemas.microsoft.com/office/powerpoint/2010/main" val="9768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611231"/>
            <a:ext cx="8915400" cy="2246769"/>
          </a:xfrm>
          <a:prstGeom prst="rect">
            <a:avLst/>
          </a:prstGeom>
        </p:spPr>
        <p:txBody>
          <a:bodyPr wrap="square">
            <a:spAutoFit/>
          </a:bodyPr>
          <a:lstStyle/>
          <a:p>
            <a:endParaRPr lang="en-US" altLang="zh-CN" sz="2800" b="1">
              <a:solidFill>
                <a:schemeClr val="bg1"/>
              </a:solidFill>
              <a:latin typeface="Times New Roman" panose="02020603050405020304" pitchFamily="18" charset="0"/>
              <a:cs typeface="Times New Roman" panose="02020603050405020304" pitchFamily="18" charset="0"/>
            </a:endParaRP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To examine transmission of elements of maybe use of filters you can use free software. There are two easily available routes to take: </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15657"/>
            <a:ext cx="8839200" cy="3108543"/>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Filters in the </a:t>
            </a:r>
            <a:r>
              <a:rPr lang="en-US" altLang="zh-CN" sz="2800" err="1">
                <a:solidFill>
                  <a:schemeClr val="bg1"/>
                </a:solidFill>
                <a:latin typeface="Times New Roman" panose="02020603050405020304" pitchFamily="18" charset="0"/>
                <a:cs typeface="Times New Roman" panose="02020603050405020304" pitchFamily="18" charset="0"/>
              </a:rPr>
              <a:t>vuv</a:t>
            </a:r>
            <a:r>
              <a:rPr lang="en-US" altLang="zh-CN" sz="2800">
                <a:solidFill>
                  <a:schemeClr val="bg1"/>
                </a:solidFill>
                <a:latin typeface="Times New Roman" panose="02020603050405020304" pitchFamily="18" charset="0"/>
                <a:cs typeface="Times New Roman" panose="02020603050405020304" pitchFamily="18" charset="0"/>
              </a:rPr>
              <a:t>/soft x ray regions are more difficult, We have used thin carbon filters to block visible light, which can drown the real signal in grazing incidence spectrometers. These filters can be made in the lab. from carbon films evaporated onto glass slides. See </a:t>
            </a:r>
            <a:r>
              <a:rPr lang="en-US" altLang="zh-CN" sz="2800">
                <a:solidFill>
                  <a:schemeClr val="bg1"/>
                </a:solidFill>
                <a:latin typeface="Times New Roman" panose="02020603050405020304" pitchFamily="18" charset="0"/>
                <a:cs typeface="Times New Roman" panose="02020603050405020304" pitchFamily="18" charset="0"/>
                <a:hlinkClick r:id="rId2"/>
              </a:rPr>
              <a:t>www.goodfellow.com</a:t>
            </a:r>
            <a:r>
              <a:rPr lang="en-US" altLang="zh-CN" sz="2800">
                <a:solidFill>
                  <a:schemeClr val="bg1"/>
                </a:solidFill>
                <a:latin typeface="Times New Roman" panose="02020603050405020304" pitchFamily="18" charset="0"/>
                <a:cs typeface="Times New Roman" panose="02020603050405020304" pitchFamily="18" charset="0"/>
              </a:rPr>
              <a:t>. This company produces materials for “Scientific and Industrial Research and Manufacturing”.  </a:t>
            </a:r>
          </a:p>
        </p:txBody>
      </p:sp>
      <p:sp>
        <p:nvSpPr>
          <p:cNvPr id="4" name="Rectangle 3"/>
          <p:cNvSpPr/>
          <p:nvPr/>
        </p:nvSpPr>
        <p:spPr>
          <a:xfrm>
            <a:off x="152400" y="3644205"/>
            <a:ext cx="8839200" cy="1384995"/>
          </a:xfrm>
          <a:prstGeom prst="rect">
            <a:avLst/>
          </a:prstGeom>
        </p:spPr>
        <p:txBody>
          <a:bodyPr wrap="square">
            <a:spAutoFit/>
          </a:bodyPr>
          <a:lstStyle/>
          <a:p>
            <a:r>
              <a:rPr lang="en-US" altLang="zh-CN" sz="2800" b="1">
                <a:solidFill>
                  <a:schemeClr val="bg1"/>
                </a:solidFill>
                <a:latin typeface="Times New Roman" panose="02020603050405020304" pitchFamily="18" charset="0"/>
                <a:cs typeface="Times New Roman" panose="02020603050405020304" pitchFamily="18" charset="0"/>
              </a:rPr>
              <a:t>Wavelengths below around 170 </a:t>
            </a:r>
            <a:r>
              <a:rPr lang="en-US" altLang="zh-CN" sz="2800">
                <a:solidFill>
                  <a:schemeClr val="bg1"/>
                </a:solidFill>
                <a:latin typeface="Times New Roman" panose="02020603050405020304" pitchFamily="18" charset="0"/>
                <a:cs typeface="Times New Roman" panose="02020603050405020304" pitchFamily="18" charset="0"/>
              </a:rPr>
              <a:t>Å can be blocked using a filter made by evaporating Al on a polypropylene substrate (</a:t>
            </a:r>
            <a:r>
              <a:rPr lang="en-US" altLang="zh-CN" sz="2800">
                <a:solidFill>
                  <a:schemeClr val="bg1"/>
                </a:solidFill>
                <a:latin typeface="Times New Roman" panose="02020603050405020304" pitchFamily="18" charset="0"/>
                <a:cs typeface="Times New Roman" panose="02020603050405020304" pitchFamily="18" charset="0"/>
                <a:hlinkClick r:id="rId3"/>
              </a:rPr>
              <a:t>ygwu@tongji.edu.cn</a:t>
            </a:r>
            <a:r>
              <a:rPr lang="en-US" altLang="zh-CN" sz="2800">
                <a:solidFill>
                  <a:schemeClr val="bg1"/>
                </a:solidFill>
                <a:latin typeface="Times New Roman" panose="02020603050405020304" pitchFamily="18" charset="0"/>
                <a:cs typeface="Times New Roman" panose="02020603050405020304" pitchFamily="18" charset="0"/>
              </a:rPr>
              <a:t>, </a:t>
            </a:r>
            <a:r>
              <a:rPr lang="en-US" altLang="zh-CN" sz="2800" err="1">
                <a:solidFill>
                  <a:schemeClr val="bg1"/>
                </a:solidFill>
                <a:latin typeface="Times New Roman" panose="02020603050405020304" pitchFamily="18" charset="0"/>
                <a:cs typeface="Times New Roman" panose="02020603050405020304" pitchFamily="18" charset="0"/>
              </a:rPr>
              <a:t>TongJi</a:t>
            </a:r>
            <a:r>
              <a:rPr lang="en-US" altLang="zh-CN" sz="2800">
                <a:solidFill>
                  <a:schemeClr val="bg1"/>
                </a:solidFill>
                <a:latin typeface="Times New Roman" panose="02020603050405020304" pitchFamily="18" charset="0"/>
                <a:cs typeface="Times New Roman" panose="02020603050405020304" pitchFamily="18" charset="0"/>
              </a:rPr>
              <a:t> University, Shanghai). </a:t>
            </a:r>
          </a:p>
        </p:txBody>
      </p:sp>
    </p:spTree>
    <p:extLst>
      <p:ext uri="{BB962C8B-B14F-4D97-AF65-F5344CB8AC3E}">
        <p14:creationId xmlns:p14="http://schemas.microsoft.com/office/powerpoint/2010/main" val="11842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73005"/>
            <a:ext cx="92964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(As an example we show reflection from a gold surface at 10 and 88 degrees incidence and for a smooth and rougher surface (2 nm), see the next slide, or run the app yourself !</a:t>
            </a:r>
            <a:endParaRPr lang="zh-CN" altLang="zh-CN" sz="28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165318"/>
            <a:ext cx="89154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(1) the set of codes developed by the European Synchrotron Radiation Facility called “</a:t>
            </a:r>
            <a:r>
              <a:rPr lang="en-US" altLang="zh-CN" sz="2800" err="1">
                <a:solidFill>
                  <a:schemeClr val="bg1"/>
                </a:solidFill>
                <a:latin typeface="Times New Roman" panose="02020603050405020304" pitchFamily="18" charset="0"/>
                <a:cs typeface="Times New Roman" panose="02020603050405020304" pitchFamily="18" charset="0"/>
              </a:rPr>
              <a:t>xop</a:t>
            </a:r>
            <a:r>
              <a:rPr lang="en-US" altLang="zh-CN" sz="2800">
                <a:solidFill>
                  <a:schemeClr val="bg1"/>
                </a:solidFill>
                <a:latin typeface="Times New Roman" panose="02020603050405020304" pitchFamily="18" charset="0"/>
                <a:cs typeface="Times New Roman" panose="02020603050405020304" pitchFamily="18" charset="0"/>
              </a:rPr>
              <a:t>” (x ray optics presumably) </a:t>
            </a:r>
            <a:r>
              <a:rPr lang="en-US" altLang="zh-CN" sz="2800" b="1">
                <a:solidFill>
                  <a:schemeClr val="bg1"/>
                </a:solidFill>
                <a:latin typeface="Times New Roman" panose="02020603050405020304" pitchFamily="18" charset="0"/>
                <a:cs typeface="Times New Roman" panose="02020603050405020304" pitchFamily="18" charset="0"/>
                <a:hlinkClick r:id="rId2"/>
              </a:rPr>
              <a:t>http://www.esrf.eu/computing/scientific/xop2.1</a:t>
            </a:r>
            <a:r>
              <a:rPr lang="en-US" altLang="zh-CN" sz="2800" b="1">
                <a:solidFill>
                  <a:schemeClr val="bg1"/>
                </a:solidFill>
                <a:latin typeface="Times New Roman" panose="02020603050405020304" pitchFamily="18" charset="0"/>
                <a:cs typeface="Times New Roman" panose="02020603050405020304" pitchFamily="18" charset="0"/>
              </a:rPr>
              <a:t> </a:t>
            </a:r>
            <a:r>
              <a:rPr lang="en-US" altLang="zh-CN" sz="2800">
                <a:solidFill>
                  <a:schemeClr val="bg1"/>
                </a:solidFill>
                <a:latin typeface="Times New Roman" panose="02020603050405020304" pitchFamily="18" charset="0"/>
                <a:cs typeface="Times New Roman" panose="02020603050405020304" pitchFamily="18" charset="0"/>
              </a:rPr>
              <a:t>(you may have to register to download this software)</a:t>
            </a:r>
            <a:endParaRPr lang="zh-CN" altLang="zh-CN"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 y="2301657"/>
            <a:ext cx="8839200" cy="3108543"/>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( 2)There is a second way to study the interaction of materials with x ray radiation. This is an online resource at the Lawrence Berkeley Center for x ray optics (</a:t>
            </a:r>
            <a:r>
              <a:rPr lang="en-US" altLang="zh-CN" sz="2800">
                <a:solidFill>
                  <a:schemeClr val="bg1"/>
                </a:solidFill>
                <a:latin typeface="Times New Roman" panose="02020603050405020304" pitchFamily="18" charset="0"/>
                <a:cs typeface="Times New Roman" panose="02020603050405020304" pitchFamily="18" charset="0"/>
                <a:hlinkClick r:id="rId3"/>
              </a:rPr>
              <a:t>http://henke.lbl.gov/optical_constants/</a:t>
            </a:r>
            <a:r>
              <a:rPr lang="en-US" altLang="zh-CN" sz="2800">
                <a:solidFill>
                  <a:schemeClr val="bg1"/>
                </a:solidFill>
                <a:latin typeface="Times New Roman" panose="02020603050405020304" pitchFamily="18" charset="0"/>
                <a:cs typeface="Times New Roman" panose="02020603050405020304" pitchFamily="18" charset="0"/>
              </a:rPr>
              <a:t> ).</a:t>
            </a:r>
            <a:endParaRPr lang="zh-CN"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This set of Apps from LBL is very useful to understand how different materials work at different wavelengths and what can or may be used as filter material. </a:t>
            </a:r>
            <a:endParaRPr lang="zh-CN" altLang="zh-CN"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86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3886200" cy="305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426" y="228600"/>
            <a:ext cx="4321574" cy="354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159488"/>
            <a:ext cx="3322237" cy="24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96" y="4149963"/>
            <a:ext cx="3327304" cy="24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45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91600" cy="2246769"/>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 good example of a normal incidence spectrometer is McPhersons 1 meter instrument, model 225. An example of the 225 being used at a fusion device can be read in “Spanish fusion spectroscopy”.</a:t>
            </a:r>
          </a:p>
          <a:p>
            <a:endParaRPr lang="en-US" altLang="zh-CN" sz="2800">
              <a:solidFill>
                <a:schemeClr val="bg1"/>
              </a:solidFill>
              <a:latin typeface="Times New Roman" panose="02020603050405020304" pitchFamily="18" charset="0"/>
              <a:cs typeface="Times New Roman" panose="02020603050405020304" pitchFamily="18" charset="0"/>
            </a:endParaRPr>
          </a:p>
        </p:txBody>
      </p:sp>
      <p:pic>
        <p:nvPicPr>
          <p:cNvPr id="3" name="Picture 2" descr="McPherson - 副本"/>
          <p:cNvPicPr/>
          <p:nvPr/>
        </p:nvPicPr>
        <p:blipFill>
          <a:blip r:embed="rId2" cstate="print"/>
          <a:srcRect/>
          <a:stretch>
            <a:fillRect/>
          </a:stretch>
        </p:blipFill>
        <p:spPr bwMode="auto">
          <a:xfrm>
            <a:off x="2514600" y="2103437"/>
            <a:ext cx="3544887" cy="3611563"/>
          </a:xfrm>
          <a:prstGeom prst="rect">
            <a:avLst/>
          </a:prstGeom>
          <a:noFill/>
          <a:ln w="9525">
            <a:noFill/>
            <a:miter lim="800000"/>
            <a:headEnd/>
            <a:tailEnd/>
          </a:ln>
        </p:spPr>
      </p:pic>
      <p:sp>
        <p:nvSpPr>
          <p:cNvPr id="4" name="Rectangle 3"/>
          <p:cNvSpPr/>
          <p:nvPr/>
        </p:nvSpPr>
        <p:spPr>
          <a:xfrm>
            <a:off x="304800" y="5983069"/>
            <a:ext cx="8534400" cy="954107"/>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basic design of the McPherson 225 1 meter normal incidence spectrometer.</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5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2296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Properties of the McPherson 225 with different gratings. The wavelength range is given from 30 nm. The resolution is in nm and the dispersion nm/mm.</a:t>
            </a:r>
            <a:endParaRPr lang="zh-CN" altLang="zh-CN" sz="280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48202622"/>
              </p:ext>
            </p:extLst>
          </p:nvPr>
        </p:nvGraphicFramePr>
        <p:xfrm>
          <a:off x="609600" y="3886200"/>
          <a:ext cx="7924799" cy="2819400"/>
        </p:xfrm>
        <a:graphic>
          <a:graphicData uri="http://schemas.openxmlformats.org/drawingml/2006/table">
            <a:tbl>
              <a:tblPr>
                <a:tableStyleId>{5C22544A-7EE6-4342-B048-85BDC9FD1C3A}</a:tableStyleId>
              </a:tblPr>
              <a:tblGrid>
                <a:gridCol w="2667998">
                  <a:extLst>
                    <a:ext uri="{9D8B030D-6E8A-4147-A177-3AD203B41FA5}">
                      <a16:colId xmlns:a16="http://schemas.microsoft.com/office/drawing/2014/main" val="20000"/>
                    </a:ext>
                  </a:extLst>
                </a:gridCol>
                <a:gridCol w="922246">
                  <a:extLst>
                    <a:ext uri="{9D8B030D-6E8A-4147-A177-3AD203B41FA5}">
                      <a16:colId xmlns:a16="http://schemas.microsoft.com/office/drawing/2014/main" val="20001"/>
                    </a:ext>
                  </a:extLst>
                </a:gridCol>
                <a:gridCol w="707055">
                  <a:extLst>
                    <a:ext uri="{9D8B030D-6E8A-4147-A177-3AD203B41FA5}">
                      <a16:colId xmlns:a16="http://schemas.microsoft.com/office/drawing/2014/main" val="20002"/>
                    </a:ext>
                  </a:extLst>
                </a:gridCol>
                <a:gridCol w="676314">
                  <a:extLst>
                    <a:ext uri="{9D8B030D-6E8A-4147-A177-3AD203B41FA5}">
                      <a16:colId xmlns:a16="http://schemas.microsoft.com/office/drawing/2014/main" val="20003"/>
                    </a:ext>
                  </a:extLst>
                </a:gridCol>
                <a:gridCol w="737796">
                  <a:extLst>
                    <a:ext uri="{9D8B030D-6E8A-4147-A177-3AD203B41FA5}">
                      <a16:colId xmlns:a16="http://schemas.microsoft.com/office/drawing/2014/main" val="20004"/>
                    </a:ext>
                  </a:extLst>
                </a:gridCol>
                <a:gridCol w="830022">
                  <a:extLst>
                    <a:ext uri="{9D8B030D-6E8A-4147-A177-3AD203B41FA5}">
                      <a16:colId xmlns:a16="http://schemas.microsoft.com/office/drawing/2014/main" val="20005"/>
                    </a:ext>
                  </a:extLst>
                </a:gridCol>
                <a:gridCol w="1383368">
                  <a:extLst>
                    <a:ext uri="{9D8B030D-6E8A-4147-A177-3AD203B41FA5}">
                      <a16:colId xmlns:a16="http://schemas.microsoft.com/office/drawing/2014/main" val="20006"/>
                    </a:ext>
                  </a:extLst>
                </a:gridCol>
              </a:tblGrid>
              <a:tr h="848387">
                <a:tc>
                  <a:txBody>
                    <a:bodyPr/>
                    <a:lstStyle/>
                    <a:p>
                      <a:pPr algn="l" fontAlgn="base">
                        <a:spcAft>
                          <a:spcPts val="0"/>
                        </a:spcAft>
                      </a:pPr>
                      <a:r>
                        <a:rPr lang="en-US" sz="1600" kern="1200">
                          <a:effectLst/>
                        </a:rPr>
                        <a:t>Grating (G/mm</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3600</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2400</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1800</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1200</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600</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300</a:t>
                      </a:r>
                      <a:endParaRPr lang="zh-CN" sz="1600" kern="100">
                        <a:effectLst/>
                        <a:latin typeface="Calibri"/>
                        <a:ea typeface="宋体"/>
                        <a:cs typeface="Times New Roman"/>
                      </a:endParaRPr>
                    </a:p>
                  </a:txBody>
                  <a:tcPr/>
                </a:tc>
                <a:extLst>
                  <a:ext uri="{0D108BD9-81ED-4DB2-BD59-A6C34878D82A}">
                    <a16:rowId xmlns:a16="http://schemas.microsoft.com/office/drawing/2014/main" val="10000"/>
                  </a:ext>
                </a:extLst>
              </a:tr>
              <a:tr h="848387">
                <a:tc>
                  <a:txBody>
                    <a:bodyPr/>
                    <a:lstStyle/>
                    <a:p>
                      <a:pPr algn="l" fontAlgn="base">
                        <a:spcAft>
                          <a:spcPts val="0"/>
                        </a:spcAft>
                      </a:pPr>
                      <a:r>
                        <a:rPr lang="en-US" sz="1600" kern="1200">
                          <a:effectLst/>
                        </a:rPr>
                        <a:t>Wavelength Range</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100-nm</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150-nm</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200-nm</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300-nm</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600-nm</a:t>
                      </a:r>
                      <a:endParaRPr lang="zh-CN" sz="1600" kern="100">
                        <a:effectLst/>
                        <a:latin typeface="Calibri"/>
                        <a:ea typeface="宋体"/>
                        <a:cs typeface="Times New Roman"/>
                      </a:endParaRPr>
                    </a:p>
                  </a:txBody>
                  <a:tcPr/>
                </a:tc>
                <a:tc>
                  <a:txBody>
                    <a:bodyPr/>
                    <a:lstStyle/>
                    <a:p>
                      <a:pPr algn="ctr" fontAlgn="base">
                        <a:spcAft>
                          <a:spcPts val="0"/>
                        </a:spcAft>
                      </a:pPr>
                      <a:r>
                        <a:rPr lang="en-US" sz="1600" kern="1200">
                          <a:effectLst/>
                        </a:rPr>
                        <a:t>1.2-um</a:t>
                      </a:r>
                      <a:endParaRPr lang="zh-CN" sz="1600" kern="100">
                        <a:effectLst/>
                        <a:latin typeface="Calibri"/>
                        <a:ea typeface="宋体"/>
                        <a:cs typeface="Times New Roman"/>
                      </a:endParaRPr>
                    </a:p>
                  </a:txBody>
                  <a:tcPr/>
                </a:tc>
                <a:extLst>
                  <a:ext uri="{0D108BD9-81ED-4DB2-BD59-A6C34878D82A}">
                    <a16:rowId xmlns:a16="http://schemas.microsoft.com/office/drawing/2014/main" val="10001"/>
                  </a:ext>
                </a:extLst>
              </a:tr>
              <a:tr h="700851">
                <a:tc>
                  <a:txBody>
                    <a:bodyPr/>
                    <a:lstStyle/>
                    <a:p>
                      <a:pPr algn="l" fontAlgn="base">
                        <a:lnSpc>
                          <a:spcPts val="1535"/>
                        </a:lnSpc>
                        <a:spcAft>
                          <a:spcPts val="0"/>
                        </a:spcAft>
                      </a:pPr>
                      <a:r>
                        <a:rPr lang="en-US" sz="1600" kern="1200">
                          <a:effectLst/>
                        </a:rPr>
                        <a:t>Resolution</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0.005</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0.008</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0.01</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0.015</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0.03</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0.06</a:t>
                      </a:r>
                      <a:endParaRPr lang="zh-CN" sz="1600" kern="100">
                        <a:effectLst/>
                        <a:latin typeface="Calibri"/>
                        <a:ea typeface="宋体"/>
                        <a:cs typeface="Times New Roman"/>
                      </a:endParaRPr>
                    </a:p>
                  </a:txBody>
                  <a:tcPr/>
                </a:tc>
                <a:extLst>
                  <a:ext uri="{0D108BD9-81ED-4DB2-BD59-A6C34878D82A}">
                    <a16:rowId xmlns:a16="http://schemas.microsoft.com/office/drawing/2014/main" val="10002"/>
                  </a:ext>
                </a:extLst>
              </a:tr>
              <a:tr h="421775">
                <a:tc>
                  <a:txBody>
                    <a:bodyPr/>
                    <a:lstStyle/>
                    <a:p>
                      <a:pPr algn="l" fontAlgn="base">
                        <a:lnSpc>
                          <a:spcPts val="1535"/>
                        </a:lnSpc>
                        <a:spcAft>
                          <a:spcPts val="0"/>
                        </a:spcAft>
                      </a:pPr>
                      <a:r>
                        <a:rPr lang="en-US" sz="1600" kern="1200">
                          <a:effectLst/>
                        </a:rPr>
                        <a:t>Dispersion</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0.28</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0.42</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0.56</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0.83</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1.66</a:t>
                      </a:r>
                      <a:endParaRPr lang="zh-CN" sz="1600" kern="100">
                        <a:effectLst/>
                        <a:latin typeface="Calibri"/>
                        <a:ea typeface="宋体"/>
                        <a:cs typeface="Times New Roman"/>
                      </a:endParaRPr>
                    </a:p>
                  </a:txBody>
                  <a:tcPr/>
                </a:tc>
                <a:tc>
                  <a:txBody>
                    <a:bodyPr/>
                    <a:lstStyle/>
                    <a:p>
                      <a:pPr algn="ctr" fontAlgn="base">
                        <a:lnSpc>
                          <a:spcPts val="1535"/>
                        </a:lnSpc>
                        <a:spcAft>
                          <a:spcPts val="0"/>
                        </a:spcAft>
                      </a:pPr>
                      <a:r>
                        <a:rPr lang="en-US" sz="1600" kern="1200">
                          <a:effectLst/>
                        </a:rPr>
                        <a:t>3.33</a:t>
                      </a:r>
                      <a:endParaRPr lang="zh-CN" sz="1600" kern="100">
                        <a:effectLst/>
                        <a:latin typeface="Calibri"/>
                        <a:ea typeface="宋体"/>
                        <a:cs typeface="Times New Roman"/>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28600" y="1828800"/>
            <a:ext cx="8534400" cy="1815882"/>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Some people prefer to use nm instead of </a:t>
            </a:r>
            <a:r>
              <a:rPr lang="en-US" altLang="zh-CN" sz="2800">
                <a:solidFill>
                  <a:schemeClr val="bg1"/>
                </a:solidFill>
                <a:latin typeface="Cambria Math"/>
                <a:ea typeface="Cambria Math"/>
                <a:cs typeface="Times New Roman" panose="02020603050405020304" pitchFamily="18" charset="0"/>
              </a:rPr>
              <a:t>Å</a:t>
            </a:r>
            <a:r>
              <a:rPr lang="en-US" altLang="zh-CN" sz="2800">
                <a:solidFill>
                  <a:schemeClr val="bg1"/>
                </a:solidFill>
                <a:latin typeface="Times New Roman" panose="02020603050405020304" pitchFamily="18" charset="0"/>
                <a:cs typeface="Times New Roman" panose="02020603050405020304" pitchFamily="18" charset="0"/>
              </a:rPr>
              <a:t>, a factor of10 different. </a:t>
            </a:r>
          </a:p>
          <a:p>
            <a:r>
              <a:rPr lang="en-US" altLang="zh-CN" sz="2800">
                <a:solidFill>
                  <a:schemeClr val="bg1"/>
                </a:solidFill>
                <a:latin typeface="Times New Roman" panose="02020603050405020304" pitchFamily="18" charset="0"/>
                <a:cs typeface="Times New Roman" panose="02020603050405020304" pitchFamily="18" charset="0"/>
              </a:rPr>
              <a:t>nm (10</a:t>
            </a:r>
            <a:r>
              <a:rPr lang="en-US" altLang="zh-CN" sz="2800" baseline="30000">
                <a:solidFill>
                  <a:schemeClr val="bg1"/>
                </a:solidFill>
                <a:latin typeface="Times New Roman" panose="02020603050405020304" pitchFamily="18" charset="0"/>
                <a:cs typeface="Times New Roman" panose="02020603050405020304" pitchFamily="18" charset="0"/>
              </a:rPr>
              <a:t>-9</a:t>
            </a:r>
            <a:r>
              <a:rPr lang="en-US" altLang="zh-CN" sz="2800">
                <a:solidFill>
                  <a:schemeClr val="bg1"/>
                </a:solidFill>
                <a:latin typeface="Times New Roman" panose="02020603050405020304" pitchFamily="18" charset="0"/>
                <a:cs typeface="Times New Roman" panose="02020603050405020304" pitchFamily="18" charset="0"/>
              </a:rPr>
              <a:t> m) is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official unit, </a:t>
            </a:r>
            <a:r>
              <a:rPr lang="en-US" altLang="zh-CN" sz="2800">
                <a:solidFill>
                  <a:schemeClr val="bg1"/>
                </a:solidFill>
                <a:latin typeface="Cambria Math"/>
                <a:ea typeface="Cambria Math"/>
                <a:cs typeface="Times New Roman" panose="02020603050405020304" pitchFamily="18" charset="0"/>
              </a:rPr>
              <a:t>Å is</a:t>
            </a:r>
            <a:r>
              <a:rPr lang="zh-CN" altLang="en-US" sz="2800">
                <a:solidFill>
                  <a:schemeClr val="bg1"/>
                </a:solidFill>
                <a:latin typeface="Cambria Math"/>
                <a:ea typeface="Cambria Math"/>
                <a:cs typeface="Times New Roman" panose="02020603050405020304" pitchFamily="18" charset="0"/>
              </a:rPr>
              <a:t> </a:t>
            </a:r>
            <a:r>
              <a:rPr lang="en-US" altLang="zh-CN" sz="2800">
                <a:solidFill>
                  <a:schemeClr val="bg1"/>
                </a:solidFill>
                <a:latin typeface="Cambria Math"/>
                <a:ea typeface="Cambria Math"/>
                <a:cs typeface="Times New Roman" panose="02020603050405020304" pitchFamily="18" charset="0"/>
              </a:rPr>
              <a:t>to commemorate t</a:t>
            </a:r>
            <a:r>
              <a:rPr lang="en-US" altLang="zh-CN" sz="2800">
                <a:solidFill>
                  <a:schemeClr val="bg1"/>
                </a:solidFill>
              </a:rPr>
              <a:t>h</a:t>
            </a:r>
            <a:r>
              <a:rPr lang="en-US" altLang="zh-CN" sz="2800">
                <a:solidFill>
                  <a:schemeClr val="bg1"/>
                </a:solidFill>
                <a:latin typeface="Cambria Math"/>
                <a:ea typeface="Cambria Math"/>
                <a:cs typeface="Times New Roman" panose="02020603050405020304" pitchFamily="18" charset="0"/>
              </a:rPr>
              <a:t>e Swedis</a:t>
            </a:r>
            <a:r>
              <a:rPr lang="en-US" altLang="zh-CN" sz="2800">
                <a:solidFill>
                  <a:schemeClr val="bg1"/>
                </a:solidFill>
              </a:rPr>
              <a:t>h</a:t>
            </a:r>
            <a:r>
              <a:rPr lang="en-US" altLang="zh-CN" sz="2800">
                <a:solidFill>
                  <a:schemeClr val="bg1"/>
                </a:solidFill>
                <a:latin typeface="Cambria Math"/>
                <a:ea typeface="Cambria Math"/>
                <a:cs typeface="Times New Roman" panose="02020603050405020304" pitchFamily="18" charset="0"/>
              </a:rPr>
              <a:t> scientist  Anders </a:t>
            </a:r>
            <a:r>
              <a:rPr lang="en-US" altLang="zh-CN" sz="2800" err="1">
                <a:solidFill>
                  <a:schemeClr val="bg1"/>
                </a:solidFill>
                <a:latin typeface="Cambria Math"/>
                <a:ea typeface="Cambria Math"/>
                <a:cs typeface="Times New Roman" panose="02020603050405020304" pitchFamily="18" charset="0"/>
              </a:rPr>
              <a:t>Ångström</a:t>
            </a:r>
            <a:r>
              <a:rPr lang="en-US" altLang="zh-CN" sz="2800">
                <a:solidFill>
                  <a:schemeClr val="bg1"/>
                </a:solidFill>
                <a:latin typeface="Cambria Math"/>
                <a:ea typeface="Cambria Math"/>
                <a:cs typeface="Times New Roman" panose="02020603050405020304" pitchFamily="18" charset="0"/>
              </a:rPr>
              <a:t>, I prefer Å</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011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740" y="1143000"/>
            <a:ext cx="462668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76200"/>
            <a:ext cx="8229600" cy="2308324"/>
          </a:xfrm>
          <a:prstGeom prst="rect">
            <a:avLst/>
          </a:prstGeom>
          <a:noFill/>
        </p:spPr>
        <p:txBody>
          <a:bodyPr wrap="square" rtlCol="0">
            <a:spAutoFit/>
          </a:bodyPr>
          <a:lstStyle/>
          <a:p>
            <a:r>
              <a:rPr lang="en-US" altLang="zh-CN" sz="3200" err="1">
                <a:solidFill>
                  <a:schemeClr val="bg1"/>
                </a:solidFill>
                <a:latin typeface="Times New Roman" panose="02020603050405020304" pitchFamily="18" charset="0"/>
                <a:cs typeface="Times New Roman" panose="02020603050405020304" pitchFamily="18" charset="0"/>
              </a:rPr>
              <a:t>Hinode</a:t>
            </a:r>
            <a:r>
              <a:rPr lang="zh-CN" altLang="en-US" sz="3200">
                <a:solidFill>
                  <a:schemeClr val="bg1"/>
                </a:solidFill>
                <a:latin typeface="Times New Roman" panose="02020603050405020304" pitchFamily="18" charset="0"/>
                <a:cs typeface="Times New Roman" panose="02020603050405020304" pitchFamily="18" charset="0"/>
              </a:rPr>
              <a:t>（</a:t>
            </a:r>
            <a:r>
              <a:rPr lang="en-US" altLang="zh-CN" sz="3200">
                <a:solidFill>
                  <a:schemeClr val="bg1"/>
                </a:solidFill>
                <a:latin typeface="Times New Roman" panose="02020603050405020304" pitchFamily="18" charset="0"/>
                <a:cs typeface="Times New Roman" panose="02020603050405020304" pitchFamily="18" charset="0"/>
              </a:rPr>
              <a:t>Solar-B</a:t>
            </a:r>
            <a:r>
              <a:rPr lang="zh-CN" altLang="en-US" sz="3200">
                <a:solidFill>
                  <a:schemeClr val="bg1"/>
                </a:solidFill>
                <a:latin typeface="Times New Roman" panose="02020603050405020304" pitchFamily="18" charset="0"/>
                <a:cs typeface="Times New Roman" panose="02020603050405020304" pitchFamily="18" charset="0"/>
              </a:rPr>
              <a:t>）</a:t>
            </a:r>
            <a:r>
              <a:rPr lang="en-GB" altLang="zh-CN" sz="3200">
                <a:solidFill>
                  <a:schemeClr val="bg1"/>
                </a:solidFill>
                <a:latin typeface="Times New Roman" panose="02020603050405020304" pitchFamily="18" charset="0"/>
                <a:cs typeface="Times New Roman" panose="02020603050405020304" pitchFamily="18" charset="0"/>
                <a:hlinkClick r:id="rId3"/>
              </a:rPr>
              <a:t>http://solarb.mssl.ucl.ac.uk/SolarB/</a:t>
            </a:r>
            <a:endParaRPr lang="en-GB" altLang="zh-CN" sz="3200">
              <a:solidFill>
                <a:schemeClr val="bg1"/>
              </a:solidFill>
              <a:latin typeface="Times New Roman" panose="02020603050405020304" pitchFamily="18" charset="0"/>
              <a:cs typeface="Times New Roman" panose="02020603050405020304" pitchFamily="18" charset="0"/>
            </a:endParaRPr>
          </a:p>
          <a:p>
            <a:endParaRPr lang="en-GB" altLang="zh-CN" sz="3200">
              <a:solidFill>
                <a:schemeClr val="bg1"/>
              </a:solidFill>
              <a:latin typeface="Times New Roman" panose="02020603050405020304" pitchFamily="18" charset="0"/>
              <a:cs typeface="Times New Roman" panose="02020603050405020304" pitchFamily="18" charset="0"/>
            </a:endParaRPr>
          </a:p>
          <a:p>
            <a:endParaRPr lang="en-GB" altLang="zh-CN" sz="2400">
              <a:solidFill>
                <a:schemeClr val="bg1"/>
              </a:solidFill>
              <a:latin typeface="Times New Roman" panose="02020603050405020304" pitchFamily="18" charset="0"/>
              <a:cs typeface="Times New Roman" panose="02020603050405020304" pitchFamily="18" charset="0"/>
            </a:endParaRPr>
          </a:p>
          <a:p>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5105400"/>
            <a:ext cx="7924800" cy="1384995"/>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Mission is to study the sun and its corona.</a:t>
            </a:r>
          </a:p>
          <a:p>
            <a:r>
              <a:rPr lang="en-US" altLang="zh-CN" sz="2800">
                <a:solidFill>
                  <a:schemeClr val="bg1"/>
                </a:solidFill>
                <a:latin typeface="Times New Roman" panose="02020603050405020304" pitchFamily="18" charset="0"/>
                <a:cs typeface="Times New Roman" panose="02020603050405020304" pitchFamily="18" charset="0"/>
              </a:rPr>
              <a:t>It uses a normal incidence spectrometer operating in two wavelength intervals, 170-220 </a:t>
            </a:r>
            <a:r>
              <a:rPr lang="en-US" altLang="zh-CN" sz="2800">
                <a:solidFill>
                  <a:schemeClr val="bg1"/>
                </a:solidFill>
                <a:latin typeface="Times New Roman" panose="02020603050405020304" pitchFamily="18" charset="0"/>
                <a:ea typeface="Cambria Math"/>
                <a:cs typeface="Times New Roman" panose="02020603050405020304" pitchFamily="18" charset="0"/>
              </a:rPr>
              <a:t>Å</a:t>
            </a:r>
            <a:r>
              <a:rPr lang="en-US" altLang="zh-CN" sz="2800">
                <a:solidFill>
                  <a:schemeClr val="bg1"/>
                </a:solidFill>
                <a:latin typeface="Times New Roman" panose="02020603050405020304" pitchFamily="18" charset="0"/>
                <a:cs typeface="Times New Roman" panose="02020603050405020304" pitchFamily="18" charset="0"/>
              </a:rPr>
              <a:t> and 250 – 290 </a:t>
            </a:r>
            <a:r>
              <a:rPr lang="en-US" altLang="zh-CN" sz="2800">
                <a:solidFill>
                  <a:schemeClr val="bg1"/>
                </a:solidFill>
                <a:latin typeface="Times New Roman" panose="02020603050405020304" pitchFamily="18" charset="0"/>
                <a:ea typeface="Cambria Math"/>
                <a:cs typeface="Times New Roman" panose="02020603050405020304" pitchFamily="18" charset="0"/>
              </a:rPr>
              <a:t>Å</a:t>
            </a:r>
            <a:r>
              <a:rPr lang="en-US" altLang="zh-CN" sz="2800">
                <a:solidFill>
                  <a:schemeClr val="bg1"/>
                </a:solidFill>
                <a:latin typeface="Times New Roman" panose="02020603050405020304" pitchFamily="18" charset="0"/>
                <a:cs typeface="Times New Roman" panose="02020603050405020304" pitchFamily="18" charset="0"/>
              </a:rPr>
              <a:t>  </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7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315200" cy="2862322"/>
          </a:xfrm>
          <a:prstGeom prst="rect">
            <a:avLst/>
          </a:prstGeom>
        </p:spPr>
        <p:txBody>
          <a:bodyPr wrap="square">
            <a:spAutoFit/>
          </a:bodyPr>
          <a:lstStyle/>
          <a:p>
            <a:r>
              <a:rPr lang="en-US" altLang="zh-CN" sz="3600">
                <a:solidFill>
                  <a:schemeClr val="bg1"/>
                </a:solidFill>
                <a:latin typeface="Times New Roman" panose="02020603050405020304" pitchFamily="18" charset="0"/>
                <a:cs typeface="Times New Roman" panose="02020603050405020304" pitchFamily="18" charset="0"/>
              </a:rPr>
              <a:t>Instruments and wavelength regions</a:t>
            </a:r>
          </a:p>
          <a:p>
            <a:endParaRPr lang="en-US" altLang="zh-CN" sz="3600">
              <a:solidFill>
                <a:schemeClr val="bg1"/>
              </a:solidFill>
              <a:latin typeface="Times New Roman" panose="02020603050405020304" pitchFamily="18" charset="0"/>
              <a:cs typeface="Times New Roman" panose="02020603050405020304" pitchFamily="18" charset="0"/>
            </a:endParaRPr>
          </a:p>
          <a:p>
            <a:r>
              <a:rPr lang="en-US" altLang="zh-CN" sz="3600">
                <a:solidFill>
                  <a:schemeClr val="bg1"/>
                </a:solidFill>
                <a:latin typeface="Times New Roman" panose="02020603050405020304" pitchFamily="18" charset="0"/>
                <a:cs typeface="Times New Roman" panose="02020603050405020304" pitchFamily="18" charset="0"/>
              </a:rPr>
              <a:t>(and a little DIY, do it yourself</a:t>
            </a:r>
            <a:r>
              <a:rPr lang="zh-CN" altLang="en-US" sz="3600">
                <a:solidFill>
                  <a:schemeClr val="bg1"/>
                </a:solidFill>
                <a:latin typeface="Times New Roman" panose="02020603050405020304" pitchFamily="18" charset="0"/>
                <a:cs typeface="Times New Roman" panose="02020603050405020304" pitchFamily="18" charset="0"/>
              </a:rPr>
              <a:t>，</a:t>
            </a:r>
            <a:r>
              <a:rPr lang="en-US" altLang="zh-CN" sz="3600">
                <a:solidFill>
                  <a:schemeClr val="bg1"/>
                </a:solidFill>
                <a:latin typeface="Times New Roman" panose="02020603050405020304" pitchFamily="18" charset="0"/>
                <a:cs typeface="Times New Roman" panose="02020603050405020304" pitchFamily="18" charset="0"/>
              </a:rPr>
              <a:t>for t</a:t>
            </a:r>
            <a:r>
              <a:rPr lang="zh-CN" altLang="zh-CN" sz="3600">
                <a:solidFill>
                  <a:schemeClr val="bg1"/>
                </a:solidFill>
                <a:latin typeface="Times New Roman" panose="02020603050405020304" pitchFamily="18" charset="0"/>
                <a:cs typeface="Times New Roman" panose="02020603050405020304" pitchFamily="18" charset="0"/>
              </a:rPr>
              <a:t>h</a:t>
            </a:r>
            <a:r>
              <a:rPr lang="en-US" altLang="zh-CN" sz="3600">
                <a:solidFill>
                  <a:schemeClr val="bg1"/>
                </a:solidFill>
                <a:latin typeface="Times New Roman" panose="02020603050405020304" pitchFamily="18" charset="0"/>
                <a:cs typeface="Times New Roman" panose="02020603050405020304" pitchFamily="18" charset="0"/>
              </a:rPr>
              <a:t>is you need a cornflake box and a DVD disc.</a:t>
            </a:r>
            <a:r>
              <a:rPr lang="zh-CN" altLang="en-US" sz="360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9244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8839200" cy="1384995"/>
          </a:xfrm>
          <a:prstGeom prst="rect">
            <a:avLst/>
          </a:prstGeom>
        </p:spPr>
        <p:txBody>
          <a:bodyPr wrap="square">
            <a:spAutoFit/>
          </a:bodyPr>
          <a:lstStyle/>
          <a:p>
            <a:r>
              <a:rPr lang="en-GB" altLang="zh-CN" sz="2800">
                <a:solidFill>
                  <a:schemeClr val="bg1"/>
                </a:solidFill>
                <a:latin typeface="Times New Roman" panose="02020603050405020304" pitchFamily="18" charset="0"/>
                <a:cs typeface="Times New Roman" panose="02020603050405020304" pitchFamily="18" charset="0"/>
                <a:hlinkClick r:id="rId2"/>
              </a:rPr>
              <a:t>http://solarb.mssl.ucl.ac.uk/SolarB/nuggets/nugget_2020oct.jsp</a:t>
            </a:r>
            <a:endParaRPr lang="en-GB" altLang="zh-CN" sz="2800">
              <a:solidFill>
                <a:schemeClr val="bg1"/>
              </a:solidFill>
              <a:latin typeface="Times New Roman" panose="02020603050405020304" pitchFamily="18" charset="0"/>
              <a:cs typeface="Times New Roman" panose="02020603050405020304" pitchFamily="18" charset="0"/>
            </a:endParaRPr>
          </a:p>
          <a:p>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 y="1447800"/>
            <a:ext cx="9220200" cy="2369880"/>
          </a:xfrm>
          <a:prstGeom prst="rect">
            <a:avLst/>
          </a:prstGeom>
        </p:spPr>
        <p:txBody>
          <a:bodyPr wrap="square">
            <a:spAutoFit/>
          </a:bodyPr>
          <a:lstStyle/>
          <a:p>
            <a:r>
              <a:rPr lang="en-US" altLang="zh-CN" sz="3200" err="1">
                <a:solidFill>
                  <a:schemeClr val="bg1"/>
                </a:solidFill>
                <a:latin typeface="Times New Roman" panose="02020603050405020304" pitchFamily="18" charset="0"/>
                <a:cs typeface="Times New Roman" panose="02020603050405020304" pitchFamily="18" charset="0"/>
              </a:rPr>
              <a:t>Hinode</a:t>
            </a:r>
            <a:r>
              <a:rPr lang="en-US" altLang="zh-CN" sz="3200">
                <a:solidFill>
                  <a:schemeClr val="bg1"/>
                </a:solidFill>
                <a:latin typeface="Times New Roman" panose="02020603050405020304" pitchFamily="18" charset="0"/>
                <a:cs typeface="Times New Roman" panose="02020603050405020304" pitchFamily="18" charset="0"/>
              </a:rPr>
              <a:t>/EIS Measurements of Active Region Magnetic Fields</a:t>
            </a:r>
          </a:p>
          <a:p>
            <a:endParaRPr lang="en-US" altLang="zh-CN" sz="2800">
              <a:solidFill>
                <a:schemeClr val="bg1"/>
              </a:solidFill>
              <a:latin typeface="Times New Roman" panose="02020603050405020304" pitchFamily="18" charset="0"/>
              <a:cs typeface="Times New Roman" panose="02020603050405020304" pitchFamily="18" charset="0"/>
            </a:endParaRPr>
          </a:p>
          <a:p>
            <a:r>
              <a:rPr lang="en-US" altLang="zh-CN" sz="2800">
                <a:solidFill>
                  <a:schemeClr val="bg1"/>
                </a:solidFill>
                <a:latin typeface="Times New Roman" panose="02020603050405020304" pitchFamily="18" charset="0"/>
                <a:cs typeface="Times New Roman" panose="02020603050405020304" pitchFamily="18" charset="0"/>
              </a:rPr>
              <a:t>E. </a:t>
            </a:r>
            <a:r>
              <a:rPr lang="en-US" altLang="zh-CN" sz="2800" err="1">
                <a:solidFill>
                  <a:schemeClr val="bg1"/>
                </a:solidFill>
                <a:latin typeface="Times New Roman" panose="02020603050405020304" pitchFamily="18" charset="0"/>
                <a:cs typeface="Times New Roman" panose="02020603050405020304" pitchFamily="18" charset="0"/>
              </a:rPr>
              <a:t>Landi</a:t>
            </a:r>
            <a:r>
              <a:rPr lang="en-US" altLang="zh-CN" sz="2800">
                <a:solidFill>
                  <a:schemeClr val="bg1"/>
                </a:solidFill>
                <a:latin typeface="Times New Roman" panose="02020603050405020304" pitchFamily="18" charset="0"/>
                <a:cs typeface="Times New Roman" panose="02020603050405020304" pitchFamily="18" charset="0"/>
              </a:rPr>
              <a:t> (University of Michigan), R. Hutton (</a:t>
            </a:r>
            <a:r>
              <a:rPr lang="en-US" altLang="zh-CN" sz="2800" err="1">
                <a:solidFill>
                  <a:schemeClr val="bg1"/>
                </a:solidFill>
                <a:latin typeface="Times New Roman" panose="02020603050405020304" pitchFamily="18" charset="0"/>
                <a:cs typeface="Times New Roman" panose="02020603050405020304" pitchFamily="18" charset="0"/>
              </a:rPr>
              <a:t>Fudan</a:t>
            </a:r>
            <a:r>
              <a:rPr lang="en-US" altLang="zh-CN" sz="2800">
                <a:solidFill>
                  <a:schemeClr val="bg1"/>
                </a:solidFill>
                <a:latin typeface="Times New Roman" panose="02020603050405020304" pitchFamily="18" charset="0"/>
                <a:cs typeface="Times New Roman" panose="02020603050405020304" pitchFamily="18" charset="0"/>
              </a:rPr>
              <a:t> </a:t>
            </a:r>
          </a:p>
          <a:p>
            <a:r>
              <a:rPr lang="en-US" altLang="zh-CN" sz="2800">
                <a:solidFill>
                  <a:schemeClr val="bg1"/>
                </a:solidFill>
                <a:latin typeface="Times New Roman" panose="02020603050405020304" pitchFamily="18" charset="0"/>
                <a:cs typeface="Times New Roman" panose="02020603050405020304" pitchFamily="18" charset="0"/>
              </a:rPr>
              <a:t>University), T. </a:t>
            </a:r>
            <a:r>
              <a:rPr lang="en-US" altLang="zh-CN" sz="2800" err="1">
                <a:solidFill>
                  <a:schemeClr val="bg1"/>
                </a:solidFill>
                <a:latin typeface="Times New Roman" panose="02020603050405020304" pitchFamily="18" charset="0"/>
                <a:cs typeface="Times New Roman" panose="02020603050405020304" pitchFamily="18" charset="0"/>
              </a:rPr>
              <a:t>Brage</a:t>
            </a:r>
            <a:r>
              <a:rPr lang="en-US" altLang="zh-CN" sz="2800">
                <a:solidFill>
                  <a:schemeClr val="bg1"/>
                </a:solidFill>
                <a:latin typeface="Times New Roman" panose="02020603050405020304" pitchFamily="18" charset="0"/>
                <a:cs typeface="Times New Roman" panose="02020603050405020304" pitchFamily="18" charset="0"/>
              </a:rPr>
              <a:t> , and  W. Li (Lund University)</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3896380"/>
            <a:ext cx="8839200" cy="523220"/>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W. Li is now in Beijing at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National Observatory</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4491097"/>
            <a:ext cx="8877300" cy="2062103"/>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You may be wondering, w</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y normal incidence ?? Well, better optics and a grating coated wit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  a multi-layer structure give good reflectivity, but fading below 180 </a:t>
            </a:r>
            <a:r>
              <a:rPr lang="en-US" altLang="zh-CN" sz="3200">
                <a:solidFill>
                  <a:schemeClr val="bg1"/>
                </a:solidFill>
                <a:latin typeface="Cambria Math"/>
                <a:ea typeface="Cambria Math"/>
                <a:cs typeface="Times New Roman" panose="02020603050405020304" pitchFamily="18" charset="0"/>
              </a:rPr>
              <a:t>Å</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751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91600" cy="6494085"/>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The other common Rowland circle geometry is that of grazing incidence. Here the incidence angle is usually of the order 86-88 degrees. </a:t>
            </a:r>
          </a:p>
          <a:p>
            <a:endParaRPr lang="en-US" altLang="zh-CN" sz="3200">
              <a:solidFill>
                <a:schemeClr val="bg1"/>
              </a:solidFill>
              <a:latin typeface="Times New Roman" panose="02020603050405020304" pitchFamily="18" charset="0"/>
              <a:cs typeface="Times New Roman" panose="02020603050405020304" pitchFamily="18" charset="0"/>
            </a:endParaRPr>
          </a:p>
          <a:p>
            <a:r>
              <a:rPr lang="en-US" altLang="zh-CN" sz="3200">
                <a:solidFill>
                  <a:schemeClr val="bg1"/>
                </a:solidFill>
                <a:latin typeface="Times New Roman" panose="02020603050405020304" pitchFamily="18" charset="0"/>
                <a:cs typeface="Times New Roman" panose="02020603050405020304" pitchFamily="18" charset="0"/>
              </a:rPr>
              <a:t>This means that the zero-order, or mirror reflection, is also at the same high angle. This geometry comes about due to the lack of reflectance at small angles of incidence for short wavelength light. </a:t>
            </a:r>
          </a:p>
          <a:p>
            <a:endParaRPr lang="en-US" altLang="zh-CN" sz="3200">
              <a:solidFill>
                <a:schemeClr val="bg1"/>
              </a:solidFill>
              <a:latin typeface="Times New Roman" panose="02020603050405020304" pitchFamily="18" charset="0"/>
              <a:cs typeface="Times New Roman" panose="02020603050405020304" pitchFamily="18" charset="0"/>
            </a:endParaRPr>
          </a:p>
          <a:p>
            <a:r>
              <a:rPr lang="en-US" altLang="zh-CN" sz="3200">
                <a:solidFill>
                  <a:schemeClr val="bg1"/>
                </a:solidFill>
                <a:latin typeface="Times New Roman" panose="02020603050405020304" pitchFamily="18" charset="0"/>
                <a:cs typeface="Times New Roman" panose="02020603050405020304" pitchFamily="18" charset="0"/>
              </a:rPr>
              <a:t>Both the height and width of the grating are defined by the need to keep aberrations to an acceptable level. It is not uncommon for these instruments to operate at around f/50. </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191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5641"/>
          </a:xfrm>
          <a:prstGeom prst="rect">
            <a:avLst/>
          </a:prstGeom>
        </p:spPr>
        <p:txBody>
          <a:bodyPr wrap="square">
            <a:spAutoFit/>
          </a:bodyPr>
          <a:lstStyle/>
          <a:p>
            <a:r>
              <a:rPr lang="en-US" altLang="zh-CN" sz="2800" b="1">
                <a:solidFill>
                  <a:schemeClr val="bg1"/>
                </a:solidFill>
                <a:latin typeface="Times New Roman" panose="02020603050405020304" pitchFamily="18" charset="0"/>
                <a:cs typeface="Times New Roman" panose="02020603050405020304" pitchFamily="18" charset="0"/>
              </a:rPr>
              <a:t>Grazing Incidence spectrometers</a:t>
            </a:r>
          </a:p>
          <a:p>
            <a:endParaRPr lang="zh-CN" altLang="zh-CN" sz="2800">
              <a:solidFill>
                <a:schemeClr val="bg1"/>
              </a:solidFill>
              <a:latin typeface="Times New Roman" panose="02020603050405020304" pitchFamily="18" charset="0"/>
              <a:cs typeface="Times New Roman" panose="02020603050405020304" pitchFamily="18" charset="0"/>
            </a:endParaRPr>
          </a:p>
          <a:p>
            <a:r>
              <a:rPr lang="en-US" altLang="zh-CN" sz="2800" b="1">
                <a:solidFill>
                  <a:schemeClr val="bg1"/>
                </a:solidFill>
                <a:latin typeface="Times New Roman" panose="02020603050405020304" pitchFamily="18" charset="0"/>
                <a:cs typeface="Times New Roman" panose="02020603050405020304" pitchFamily="18" charset="0"/>
              </a:rPr>
              <a:t> </a:t>
            </a:r>
            <a:r>
              <a:rPr lang="en-US" altLang="zh-CN" sz="2800">
                <a:solidFill>
                  <a:schemeClr val="bg1"/>
                </a:solidFill>
                <a:latin typeface="Times New Roman" panose="02020603050405020304" pitchFamily="18" charset="0"/>
                <a:cs typeface="Times New Roman" panose="02020603050405020304" pitchFamily="18" charset="0"/>
              </a:rPr>
              <a:t>A quick study of figure “McPherson” shows that reflectivity, at least under normal incidence conditions, becomes very small for short wavelengths. </a:t>
            </a:r>
          </a:p>
          <a:p>
            <a:r>
              <a:rPr lang="en-US" altLang="zh-CN" sz="2800">
                <a:solidFill>
                  <a:schemeClr val="bg1"/>
                </a:solidFill>
                <a:latin typeface="Times New Roman" panose="02020603050405020304" pitchFamily="18" charset="0"/>
                <a:cs typeface="Times New Roman" panose="02020603050405020304" pitchFamily="18" charset="0"/>
              </a:rPr>
              <a:t>However, it turns out that at very high angles of incidence the reflectivity goes towards 100%. Therefor for spectroscopy at short wavelengths it is very beneficial to use grazing incidence instruments. The incidence angle can be around 88 degree. From the grating equation we can find that the diffraction angle will also be very high, 88 degrees for the zero order reflection. </a:t>
            </a:r>
          </a:p>
          <a:p>
            <a:r>
              <a:rPr lang="en-US" altLang="zh-CN" sz="2800">
                <a:solidFill>
                  <a:schemeClr val="bg1"/>
                </a:solidFill>
                <a:latin typeface="Times New Roman" panose="02020603050405020304" pitchFamily="18" charset="0"/>
                <a:cs typeface="Times New Roman" panose="02020603050405020304" pitchFamily="18" charset="0"/>
              </a:rPr>
              <a:t>This geometry was the norm below around 400 Å for many years. However, problems arose with the development of CCD cameras and other 2D type photon detectors.</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99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763631"/>
            <a:ext cx="8610600" cy="2246769"/>
          </a:xfrm>
          <a:prstGeom prst="rect">
            <a:avLst/>
          </a:prstGeom>
        </p:spPr>
        <p:txBody>
          <a:bodyPr wrap="square">
            <a:spAutoFit/>
          </a:bodyPr>
          <a:lstStyle/>
          <a:p>
            <a:r>
              <a:rPr lang="en-US" altLang="zh-CN" sz="2800">
                <a:solidFill>
                  <a:schemeClr val="bg1"/>
                </a:solidFill>
              </a:rPr>
              <a:t>This geometry has slightly broader line widths, and hence worse resolution, towards the edge of the chip, but this was acceptable in many experimental situations, and adapted by McPherson for one of its products. </a:t>
            </a:r>
          </a:p>
          <a:p>
            <a:endParaRPr lang="en-US" altLang="zh-CN" sz="2800">
              <a:solidFill>
                <a:schemeClr val="bg1"/>
              </a:solidFill>
            </a:endParaRPr>
          </a:p>
        </p:txBody>
      </p:sp>
      <p:sp>
        <p:nvSpPr>
          <p:cNvPr id="3" name="Rectangle 2"/>
          <p:cNvSpPr/>
          <p:nvPr/>
        </p:nvSpPr>
        <p:spPr>
          <a:xfrm>
            <a:off x="228600" y="228600"/>
            <a:ext cx="8797047"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problem being that the CCD chip should be tangential to the Rowland circle and hence the incidence angle on the surface would also be very high. </a:t>
            </a:r>
          </a:p>
        </p:txBody>
      </p:sp>
      <p:sp>
        <p:nvSpPr>
          <p:cNvPr id="4" name="Rectangle 3"/>
          <p:cNvSpPr/>
          <p:nvPr/>
        </p:nvSpPr>
        <p:spPr>
          <a:xfrm>
            <a:off x="76200" y="2133600"/>
            <a:ext cx="8915400" cy="2677656"/>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CCD chip would then act as a mirror and reflect many of the photons it was meant to detect. A simple solution to this was the place the CCD at 90 degrees to the incoming light, i.e. NOT tangential to the Rowland circle. (</a:t>
            </a:r>
            <a:r>
              <a:rPr lang="fr-FR" altLang="zh-CN" sz="2800" err="1">
                <a:hlinkClick r:id="rId3"/>
              </a:rPr>
              <a:t>Physica</a:t>
            </a:r>
            <a:r>
              <a:rPr lang="fr-FR" altLang="zh-CN" sz="2800">
                <a:hlinkClick r:id="rId3"/>
              </a:rPr>
              <a:t> Scripta</a:t>
            </a:r>
            <a:r>
              <a:rPr lang="fr-FR" altLang="zh-CN" sz="2800"/>
              <a:t>, </a:t>
            </a:r>
            <a:r>
              <a:rPr lang="fr-FR" altLang="zh-CN" sz="2800">
                <a:hlinkClick r:id="rId4"/>
              </a:rPr>
              <a:t>Volume 1999</a:t>
            </a:r>
            <a:r>
              <a:rPr lang="fr-FR" altLang="zh-CN" sz="2800"/>
              <a:t>, </a:t>
            </a:r>
            <a:r>
              <a:rPr lang="fr-FR" altLang="zh-CN" sz="2800">
                <a:hlinkClick r:id="rId5"/>
              </a:rPr>
              <a:t>T80B</a:t>
            </a:r>
            <a:r>
              <a:rPr lang="fr-FR" altLang="zh-CN" sz="2800"/>
              <a:t> </a:t>
            </a:r>
            <a:r>
              <a:rPr lang="fr-FR" altLang="zh-CN" sz="2800">
                <a:solidFill>
                  <a:schemeClr val="bg1"/>
                </a:solidFill>
              </a:rPr>
              <a:t>) </a:t>
            </a:r>
            <a:r>
              <a:rPr lang="en-US" altLang="zh-CN" sz="2800">
                <a:solidFill>
                  <a:srgbClr val="FFFF00"/>
                </a:solidFill>
              </a:rPr>
              <a:t>Better to be lucky than smart !</a:t>
            </a:r>
            <a:endParaRPr lang="en-US" altLang="zh-CN" sz="2800">
              <a:solidFill>
                <a:srgbClr val="FFFF00"/>
              </a:solidFill>
              <a:latin typeface="Times New Roman" panose="02020603050405020304" pitchFamily="18" charset="0"/>
              <a:cs typeface="Times New Roman" panose="02020603050405020304" pitchFamily="18" charset="0"/>
            </a:endParaRPr>
          </a:p>
          <a:p>
            <a:endParaRPr lang="en-US" altLang="zh-CN"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06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Pherson Model 248/310 Grazing Incidence Monochromator">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3292" y="1066800"/>
            <a:ext cx="4720908" cy="4800600"/>
          </a:xfrm>
          <a:prstGeom prst="rect">
            <a:avLst/>
          </a:prstGeom>
          <a:noFill/>
          <a:ln>
            <a:noFill/>
          </a:ln>
        </p:spPr>
      </p:pic>
      <p:sp>
        <p:nvSpPr>
          <p:cNvPr id="3" name="Rectangle 2"/>
          <p:cNvSpPr/>
          <p:nvPr/>
        </p:nvSpPr>
        <p:spPr>
          <a:xfrm>
            <a:off x="457200" y="6056293"/>
            <a:ext cx="8915400" cy="954107"/>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McPherson 1 meter grazing incidence spectrometer.</a:t>
            </a:r>
          </a:p>
          <a:p>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52400"/>
            <a:ext cx="7162800" cy="523220"/>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Grazing Incidence</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83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6477000" cy="954107"/>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Grazing incidence spectrometer </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ave been used on space missions</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2057400"/>
            <a:ext cx="8153400" cy="954107"/>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A 3 Meter grazing incidence spectrometer was used many years ago, now in a museum in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US, I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ink</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64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75370"/>
            <a:ext cx="8458200" cy="3539430"/>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Under normal grating conditions gazing incidence spectrometer suffer from very bad aberrations. The worst of the aberrations being astigmatism. The vertical and horizontal focuses are far apart, meaning the image should be focused at the slit in the direction of dispersion (usually horizontal). The vertical image is then far from being in focus and a lot of light is lost, as it will not enter the spectrometer. </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7200" y="5029200"/>
            <a:ext cx="83820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This problem can be avoided by using non-concave optics, such as a toroidal grating. The difference between spherical and toroidal optics is illustrated below.</a:t>
            </a:r>
          </a:p>
        </p:txBody>
      </p:sp>
    </p:spTree>
    <p:extLst>
      <p:ext uri="{BB962C8B-B14F-4D97-AF65-F5344CB8AC3E}">
        <p14:creationId xmlns:p14="http://schemas.microsoft.com/office/powerpoint/2010/main" val="15530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1.gstatic.com/images?q=tbn:ANd9GcQ0-NHjU3GoKHAH-Wp1QUbRp1haDQ9r38EpbW0FxaqKMklez6cW"/>
          <p:cNvPicPr/>
          <p:nvPr/>
        </p:nvPicPr>
        <p:blipFill>
          <a:blip r:embed="rId2" cstate="print"/>
          <a:srcRect/>
          <a:stretch>
            <a:fillRect/>
          </a:stretch>
        </p:blipFill>
        <p:spPr bwMode="auto">
          <a:xfrm>
            <a:off x="990600" y="1600200"/>
            <a:ext cx="2590800" cy="1981200"/>
          </a:xfrm>
          <a:prstGeom prst="rect">
            <a:avLst/>
          </a:prstGeom>
          <a:noFill/>
          <a:ln w="9525">
            <a:noFill/>
            <a:miter lim="800000"/>
            <a:headEnd/>
            <a:tailEnd/>
          </a:ln>
        </p:spPr>
      </p:pic>
      <p:pic>
        <p:nvPicPr>
          <p:cNvPr id="3" name="Picture 2" descr="http://t1.gstatic.com/images?q=tbn:ANd9GcTrooOsVeyQT32hOyQQrCBc-dP3VvJYaYesHU3xBT1CCGBnhcye"/>
          <p:cNvPicPr/>
          <p:nvPr/>
        </p:nvPicPr>
        <p:blipFill>
          <a:blip r:embed="rId3" cstate="print"/>
          <a:srcRect/>
          <a:stretch>
            <a:fillRect/>
          </a:stretch>
        </p:blipFill>
        <p:spPr bwMode="auto">
          <a:xfrm>
            <a:off x="5638800" y="1600200"/>
            <a:ext cx="1981200" cy="1981200"/>
          </a:xfrm>
          <a:prstGeom prst="rect">
            <a:avLst/>
          </a:prstGeom>
          <a:noFill/>
          <a:ln w="9525">
            <a:noFill/>
            <a:miter lim="800000"/>
            <a:headEnd/>
            <a:tailEnd/>
          </a:ln>
        </p:spPr>
      </p:pic>
      <p:sp>
        <p:nvSpPr>
          <p:cNvPr id="4" name="Rectangle 3"/>
          <p:cNvSpPr/>
          <p:nvPr/>
        </p:nvSpPr>
        <p:spPr>
          <a:xfrm>
            <a:off x="903337" y="3962400"/>
            <a:ext cx="2678063" cy="523220"/>
          </a:xfrm>
          <a:prstGeom prst="rect">
            <a:avLst/>
          </a:prstGeom>
        </p:spPr>
        <p:txBody>
          <a:bodyPr wrap="square">
            <a:spAutoFit/>
          </a:bodyPr>
          <a:lstStyle/>
          <a:p>
            <a:r>
              <a:rPr lang="en-GB" altLang="zh-CN" sz="2800">
                <a:solidFill>
                  <a:schemeClr val="bg1"/>
                </a:solidFill>
                <a:latin typeface="Times New Roman" panose="02020603050405020304" pitchFamily="18" charset="0"/>
                <a:cs typeface="Times New Roman" panose="02020603050405020304" pitchFamily="18" charset="0"/>
              </a:rPr>
              <a:t>Spherical “optic”</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34000" y="3886200"/>
            <a:ext cx="2743200" cy="954107"/>
          </a:xfrm>
          <a:prstGeom prst="rect">
            <a:avLst/>
          </a:prstGeom>
        </p:spPr>
        <p:txBody>
          <a:bodyPr wrap="square">
            <a:spAutoFit/>
          </a:bodyPr>
          <a:lstStyle/>
          <a:p>
            <a:r>
              <a:rPr lang="en-GB" altLang="zh-CN" sz="2800">
                <a:solidFill>
                  <a:schemeClr val="bg1"/>
                </a:solidFill>
                <a:latin typeface="Times New Roman" panose="02020603050405020304" pitchFamily="18" charset="0"/>
                <a:cs typeface="Times New Roman" panose="02020603050405020304" pitchFamily="18" charset="0"/>
              </a:rPr>
              <a:t>Toroidal “optic”</a:t>
            </a:r>
          </a:p>
          <a:p>
            <a:endParaRPr lang="en-GB" altLang="zh-CN" sz="280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4876800"/>
            <a:ext cx="86868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As the toroidal optic has different radii of curvature in the horizontal and vertical directions it can focus in both planes at the same image distance, even for a large angle of incidence.</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0600" y="304800"/>
            <a:ext cx="6019800" cy="584775"/>
          </a:xfrm>
          <a:prstGeom prst="rect">
            <a:avLst/>
          </a:prstGeom>
          <a:noFill/>
        </p:spPr>
        <p:txBody>
          <a:bodyPr wrap="square" rtlCol="0">
            <a:spAutoFit/>
          </a:bodyPr>
          <a:lstStyle/>
          <a:p>
            <a:r>
              <a:rPr lang="en-US" altLang="zh-CN" sz="3200" err="1">
                <a:solidFill>
                  <a:schemeClr val="bg1"/>
                </a:solidFill>
                <a:latin typeface="Times New Roman" panose="02020603050405020304" pitchFamily="18" charset="0"/>
                <a:cs typeface="Times New Roman" panose="02020603050405020304" pitchFamily="18" charset="0"/>
              </a:rPr>
              <a:t>Sp</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err="1">
                <a:solidFill>
                  <a:schemeClr val="bg1"/>
                </a:solidFill>
                <a:latin typeface="Times New Roman" panose="02020603050405020304" pitchFamily="18" charset="0"/>
                <a:cs typeface="Times New Roman" panose="02020603050405020304" pitchFamily="18" charset="0"/>
              </a:rPr>
              <a:t>erical</a:t>
            </a:r>
            <a:r>
              <a:rPr lang="en-US" altLang="zh-CN" sz="3200">
                <a:solidFill>
                  <a:schemeClr val="bg1"/>
                </a:solidFill>
                <a:latin typeface="Times New Roman" panose="02020603050405020304" pitchFamily="18" charset="0"/>
                <a:cs typeface="Times New Roman" panose="02020603050405020304" pitchFamily="18" charset="0"/>
              </a:rPr>
              <a:t> </a:t>
            </a:r>
            <a:r>
              <a:rPr lang="en-US" altLang="zh-CN" sz="3200" err="1">
                <a:solidFill>
                  <a:schemeClr val="bg1"/>
                </a:solidFill>
                <a:latin typeface="Times New Roman" panose="02020603050405020304" pitchFamily="18" charset="0"/>
                <a:cs typeface="Times New Roman" panose="02020603050405020304" pitchFamily="18" charset="0"/>
              </a:rPr>
              <a:t>vrs</a:t>
            </a:r>
            <a:r>
              <a:rPr lang="en-US" altLang="zh-CN" sz="3200">
                <a:solidFill>
                  <a:schemeClr val="bg1"/>
                </a:solidFill>
                <a:latin typeface="Times New Roman" panose="02020603050405020304" pitchFamily="18" charset="0"/>
                <a:cs typeface="Times New Roman" panose="02020603050405020304" pitchFamily="18" charset="0"/>
              </a:rPr>
              <a:t> Toroidal optics</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3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5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304800"/>
            <a:ext cx="5867400" cy="584775"/>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Astigmatism,</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389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34400" cy="2308324"/>
          </a:xfrm>
          <a:prstGeom prst="rect">
            <a:avLst/>
          </a:prstGeom>
        </p:spPr>
        <p:txBody>
          <a:bodyPr wrap="square">
            <a:spAutoFit/>
          </a:bodyPr>
          <a:lstStyle/>
          <a:p>
            <a:r>
              <a:rPr lang="en-US" altLang="zh-CN" sz="2400">
                <a:solidFill>
                  <a:prstClr val="white"/>
                </a:solidFill>
                <a:latin typeface="Times New Roman" panose="02020603050405020304" pitchFamily="18" charset="0"/>
                <a:cs typeface="Times New Roman" panose="02020603050405020304" pitchFamily="18" charset="0"/>
              </a:rPr>
              <a:t>Spherical gratings used at grazing incidence are very limited in the area used due to the aberrations meaning the light collection angle (or f/number) is very small, quite often f/50.</a:t>
            </a:r>
          </a:p>
          <a:p>
            <a:r>
              <a:rPr lang="en-US" altLang="zh-CN" sz="2400">
                <a:solidFill>
                  <a:prstClr val="white"/>
                </a:solidFill>
                <a:latin typeface="Times New Roman" panose="02020603050405020304" pitchFamily="18" charset="0"/>
                <a:cs typeface="Times New Roman" panose="02020603050405020304" pitchFamily="18" charset="0"/>
              </a:rPr>
              <a:t>The f/number is defined by the length of the optic/focal length. F/1 is very good and usually very expensive, or was in days gone by, mobile phones appear to have good lenses. </a:t>
            </a:r>
          </a:p>
        </p:txBody>
      </p:sp>
      <p:pic>
        <p:nvPicPr>
          <p:cNvPr id="3" name="Picture 2"/>
          <p:cNvPicPr/>
          <p:nvPr/>
        </p:nvPicPr>
        <p:blipFill>
          <a:blip r:embed="rId2" cstate="print"/>
          <a:srcRect/>
          <a:stretch>
            <a:fillRect/>
          </a:stretch>
        </p:blipFill>
        <p:spPr bwMode="auto">
          <a:xfrm>
            <a:off x="1981200" y="2514600"/>
            <a:ext cx="5290185" cy="2292350"/>
          </a:xfrm>
          <a:prstGeom prst="rect">
            <a:avLst/>
          </a:prstGeom>
          <a:noFill/>
          <a:ln w="9525">
            <a:noFill/>
            <a:miter lim="800000"/>
            <a:headEnd/>
            <a:tailEnd/>
          </a:ln>
        </p:spPr>
      </p:pic>
      <p:sp>
        <p:nvSpPr>
          <p:cNvPr id="4" name="Rectangle 3"/>
          <p:cNvSpPr/>
          <p:nvPr/>
        </p:nvSpPr>
        <p:spPr>
          <a:xfrm>
            <a:off x="152400" y="5042118"/>
            <a:ext cx="8839200" cy="1815882"/>
          </a:xfrm>
          <a:prstGeom prst="rect">
            <a:avLst/>
          </a:prstGeom>
        </p:spPr>
        <p:txBody>
          <a:bodyPr wrap="square">
            <a:spAutoFit/>
          </a:bodyPr>
          <a:lstStyle/>
          <a:p>
            <a:r>
              <a:rPr lang="en-US" altLang="zh-CN" sz="2800">
                <a:solidFill>
                  <a:prstClr val="white"/>
                </a:solidFill>
                <a:latin typeface="Times New Roman" panose="02020603050405020304" pitchFamily="18" charset="0"/>
                <a:cs typeface="Times New Roman" panose="02020603050405020304" pitchFamily="18" charset="0"/>
              </a:rPr>
              <a:t>The F/number is a measure of the light collection ability of a mirror or lens. It is defined as the distance to the focus, r’, divided by the width of the optic, w. F/1 has very high light collecting ability.</a:t>
            </a:r>
          </a:p>
        </p:txBody>
      </p:sp>
    </p:spTree>
    <p:extLst>
      <p:ext uri="{BB962C8B-B14F-4D97-AF65-F5344CB8AC3E}">
        <p14:creationId xmlns:p14="http://schemas.microsoft.com/office/powerpoint/2010/main" val="424819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41982"/>
            <a:ext cx="8001000" cy="1077218"/>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The electromagnetic spectrum covers the region from microwaves to hard x rays</a:t>
            </a:r>
            <a:endParaRPr lang="zh-CN" altLang="en-US" sz="3200">
              <a:solidFill>
                <a:schemeClr val="bg1"/>
              </a:solidFill>
              <a:latin typeface="Times New Roman" panose="02020603050405020304" pitchFamily="18" charset="0"/>
              <a:cs typeface="Times New Roman" panose="02020603050405020304" pitchFamily="18" charset="0"/>
            </a:endParaRPr>
          </a:p>
        </p:txBody>
      </p:sp>
      <p:pic>
        <p:nvPicPr>
          <p:cNvPr id="3" name="Picture 2" descr="EMSpec"/>
          <p:cNvPicPr/>
          <p:nvPr/>
        </p:nvPicPr>
        <p:blipFill>
          <a:blip r:embed="rId2" cstate="print"/>
          <a:srcRect/>
          <a:stretch>
            <a:fillRect/>
          </a:stretch>
        </p:blipFill>
        <p:spPr bwMode="auto">
          <a:xfrm>
            <a:off x="1361872" y="1752600"/>
            <a:ext cx="6562928" cy="4419600"/>
          </a:xfrm>
          <a:prstGeom prst="rect">
            <a:avLst/>
          </a:prstGeom>
          <a:noFill/>
          <a:ln w="9525">
            <a:noFill/>
            <a:miter lim="800000"/>
            <a:headEnd/>
            <a:tailEnd/>
          </a:ln>
        </p:spPr>
      </p:pic>
    </p:spTree>
    <p:extLst>
      <p:ext uri="{BB962C8B-B14F-4D97-AF65-F5344CB8AC3E}">
        <p14:creationId xmlns:p14="http://schemas.microsoft.com/office/powerpoint/2010/main" val="337264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534400" cy="1077218"/>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So far I did not mention one of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most important spectrometer properties,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resolution, (</a:t>
            </a:r>
            <a:r>
              <a:rPr lang="el-GR" altLang="zh-CN" sz="3200">
                <a:solidFill>
                  <a:schemeClr val="bg1"/>
                </a:solidFill>
                <a:latin typeface="Times New Roman" panose="02020603050405020304" pitchFamily="18" charset="0"/>
                <a:cs typeface="Times New Roman" panose="02020603050405020304" pitchFamily="18" charset="0"/>
              </a:rPr>
              <a:t>λ</a:t>
            </a:r>
            <a:r>
              <a:rPr lang="en-US" altLang="zh-CN" sz="3200">
                <a:solidFill>
                  <a:schemeClr val="bg1"/>
                </a:solidFill>
                <a:latin typeface="Times New Roman" panose="02020603050405020304" pitchFamily="18" charset="0"/>
                <a:cs typeface="Times New Roman" panose="02020603050405020304" pitchFamily="18" charset="0"/>
              </a:rPr>
              <a:t>/</a:t>
            </a:r>
            <a:r>
              <a:rPr lang="el-GR" altLang="zh-CN" sz="3200">
                <a:solidFill>
                  <a:schemeClr val="bg1"/>
                </a:solidFill>
                <a:latin typeface="Times New Roman" panose="02020603050405020304" pitchFamily="18" charset="0"/>
                <a:cs typeface="Times New Roman" panose="02020603050405020304" pitchFamily="18" charset="0"/>
              </a:rPr>
              <a:t>δλ</a:t>
            </a:r>
            <a:r>
              <a:rPr lang="en-US" altLang="zh-CN" sz="3200">
                <a:solidFill>
                  <a:schemeClr val="bg1"/>
                </a:solidFill>
                <a:latin typeface="Times New Roman" panose="02020603050405020304" pitchFamily="18" charset="0"/>
                <a:cs typeface="Times New Roman" panose="02020603050405020304" pitchFamily="18" charset="0"/>
              </a:rPr>
              <a:t>)</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981200"/>
            <a:ext cx="8686800" cy="2062103"/>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I did mention a quantity called t</a:t>
            </a:r>
            <a:r>
              <a:rPr lang="en-US" altLang="zh-CN" sz="3200">
                <a:solidFill>
                  <a:schemeClr val="bg1"/>
                </a:solidFill>
              </a:rPr>
              <a:t>he</a:t>
            </a:r>
            <a:r>
              <a:rPr lang="en-US" altLang="zh-CN" sz="3200">
                <a:solidFill>
                  <a:schemeClr val="bg1"/>
                </a:solidFill>
                <a:latin typeface="Times New Roman" panose="02020603050405020304" pitchFamily="18" charset="0"/>
                <a:cs typeface="Times New Roman" panose="02020603050405020304" pitchFamily="18" charset="0"/>
              </a:rPr>
              <a:t> “plate factor” w</a:t>
            </a:r>
            <a:r>
              <a:rPr lang="en-US" altLang="zh-CN" sz="3200">
                <a:solidFill>
                  <a:schemeClr val="bg1"/>
                </a:solidFill>
              </a:rPr>
              <a:t>hich</a:t>
            </a:r>
            <a:r>
              <a:rPr lang="en-US" altLang="zh-CN" sz="3200">
                <a:solidFill>
                  <a:schemeClr val="bg1"/>
                </a:solidFill>
                <a:latin typeface="Times New Roman" panose="02020603050405020304" pitchFamily="18" charset="0"/>
                <a:cs typeface="Times New Roman" panose="02020603050405020304" pitchFamily="18" charset="0"/>
              </a:rPr>
              <a:t> tells us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dispersion over a 1mm region, </a:t>
            </a:r>
            <a:r>
              <a:rPr lang="en-US" altLang="zh-CN" sz="3200">
                <a:solidFill>
                  <a:schemeClr val="bg1"/>
                </a:solidFill>
                <a:latin typeface="Cambria Math"/>
                <a:ea typeface="Cambria Math"/>
                <a:cs typeface="Times New Roman" panose="02020603050405020304" pitchFamily="18" charset="0"/>
              </a:rPr>
              <a:t>Å</a:t>
            </a:r>
            <a:r>
              <a:rPr lang="en-US" altLang="zh-CN" sz="3200">
                <a:solidFill>
                  <a:schemeClr val="bg1"/>
                </a:solidFill>
                <a:latin typeface="Times New Roman" panose="02020603050405020304" pitchFamily="18" charset="0"/>
                <a:cs typeface="Times New Roman" panose="02020603050405020304" pitchFamily="18" charset="0"/>
              </a:rPr>
              <a:t>/mm.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is was basically obtained by differentiating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grating equation</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4648200"/>
            <a:ext cx="85344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ere are two “words” you need to know </a:t>
            </a:r>
          </a:p>
          <a:p>
            <a:pPr marL="514350" indent="-514350">
              <a:buAutoNum type="alphaLcParenBoth"/>
            </a:pPr>
            <a:r>
              <a:rPr lang="en-US" altLang="zh-CN" sz="3200">
                <a:solidFill>
                  <a:schemeClr val="bg1"/>
                </a:solidFill>
                <a:latin typeface="Times New Roman" panose="02020603050405020304" pitchFamily="18" charset="0"/>
                <a:cs typeface="Times New Roman" panose="02020603050405020304" pitchFamily="18" charset="0"/>
              </a:rPr>
              <a:t>resolving power and</a:t>
            </a:r>
          </a:p>
          <a:p>
            <a:r>
              <a:rPr lang="en-US" altLang="zh-CN" sz="3200">
                <a:solidFill>
                  <a:schemeClr val="bg1"/>
                </a:solidFill>
                <a:latin typeface="Times New Roman" panose="02020603050405020304" pitchFamily="18" charset="0"/>
                <a:cs typeface="Times New Roman" panose="02020603050405020304" pitchFamily="18" charset="0"/>
              </a:rPr>
              <a:t>(b) resolution</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740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497"/>
            <a:ext cx="8077200" cy="2062103"/>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(a</a:t>
            </a:r>
            <a:r>
              <a:rPr lang="zh-CN" altLang="en-US" sz="3200">
                <a:solidFill>
                  <a:schemeClr val="bg1"/>
                </a:solidFill>
                <a:latin typeface="Times New Roman" panose="02020603050405020304" pitchFamily="18" charset="0"/>
                <a:cs typeface="Times New Roman" panose="02020603050405020304" pitchFamily="18" charset="0"/>
              </a:rPr>
              <a:t>） </a:t>
            </a:r>
            <a:r>
              <a:rPr lang="en-US" altLang="zh-CN" sz="3200">
                <a:solidFill>
                  <a:schemeClr val="bg1"/>
                </a:solidFill>
                <a:latin typeface="Times New Roman" panose="02020603050405020304" pitchFamily="18" charset="0"/>
                <a:cs typeface="Times New Roman" panose="02020603050405020304" pitchFamily="18" charset="0"/>
              </a:rPr>
              <a:t>resolving power</a:t>
            </a:r>
          </a:p>
          <a:p>
            <a:endParaRPr lang="en-US" altLang="zh-CN" sz="3200">
              <a:solidFill>
                <a:schemeClr val="bg1"/>
              </a:solidFill>
              <a:latin typeface="Times New Roman" panose="02020603050405020304" pitchFamily="18" charset="0"/>
              <a:cs typeface="Times New Roman" panose="02020603050405020304" pitchFamily="18" charset="0"/>
            </a:endParaRPr>
          </a:p>
          <a:p>
            <a:r>
              <a:rPr lang="en-US" altLang="zh-CN" sz="3200">
                <a:solidFill>
                  <a:schemeClr val="bg1"/>
                </a:solidFill>
                <a:latin typeface="Times New Roman" panose="02020603050405020304" pitchFamily="18" charset="0"/>
                <a:cs typeface="Times New Roman" panose="02020603050405020304" pitchFamily="18" charset="0"/>
              </a:rPr>
              <a:t>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is comes from diffraction grating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eory and is just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number of groves illuminated</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2926140"/>
            <a:ext cx="82296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For a 10 cm grating wit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 1200 groves/mm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en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resolving power is 100 x 1200 =  120000, if all groves are illuminated.</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400" y="4907340"/>
            <a:ext cx="84582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Suc</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 gratings are used in 1 meter normal incidence and Czerny-Turner spectrometers and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ere is NO WAY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resolution is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is good</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780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2667000" cy="584775"/>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(b)  resolution</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601212"/>
            <a:ext cx="8915400" cy="353943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Resolution takes into account other properties, like slit width and detector pixel sizes etc. </a:t>
            </a:r>
          </a:p>
          <a:p>
            <a:endParaRPr lang="en-US" altLang="zh-CN" sz="3200">
              <a:solidFill>
                <a:schemeClr val="bg1"/>
              </a:solidFill>
              <a:latin typeface="Times New Roman" panose="02020603050405020304" pitchFamily="18" charset="0"/>
              <a:cs typeface="Times New Roman" panose="02020603050405020304" pitchFamily="18" charset="0"/>
            </a:endParaRPr>
          </a:p>
          <a:p>
            <a:r>
              <a:rPr lang="en-US" altLang="zh-CN" sz="3200">
                <a:solidFill>
                  <a:schemeClr val="bg1"/>
                </a:solidFill>
                <a:latin typeface="Times New Roman" panose="02020603050405020304" pitchFamily="18" charset="0"/>
                <a:cs typeface="Times New Roman" panose="02020603050405020304" pitchFamily="18" charset="0"/>
              </a:rPr>
              <a:t>One comment here, spectrometers should be designed according to the properties of the most expensive component, usually the detector, for example a CCD camera</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11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10600" cy="2554545"/>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A more interesting solution was offered by Kita and </a:t>
            </a:r>
            <a:r>
              <a:rPr lang="en-US" altLang="zh-CN" sz="3200" err="1">
                <a:solidFill>
                  <a:schemeClr val="bg1"/>
                </a:solidFill>
                <a:latin typeface="Times New Roman" panose="02020603050405020304" pitchFamily="18" charset="0"/>
                <a:cs typeface="Times New Roman" panose="02020603050405020304" pitchFamily="18" charset="0"/>
              </a:rPr>
              <a:t>Hirada</a:t>
            </a:r>
            <a:r>
              <a:rPr lang="en-US" altLang="zh-CN" sz="3200">
                <a:solidFill>
                  <a:schemeClr val="bg1"/>
                </a:solidFill>
                <a:latin typeface="Times New Roman" panose="02020603050405020304" pitchFamily="18" charset="0"/>
                <a:cs typeface="Times New Roman" panose="02020603050405020304" pitchFamily="18" charset="0"/>
              </a:rPr>
              <a:t> who raised the question, “what happens if the grating line spacing does not need to be constant over the surface”? This lead to the ideas of aberration corrected and flat field spectrometers. </a:t>
            </a:r>
          </a:p>
        </p:txBody>
      </p:sp>
      <p:sp>
        <p:nvSpPr>
          <p:cNvPr id="3" name="TextBox 2"/>
          <p:cNvSpPr txBox="1"/>
          <p:nvPr/>
        </p:nvSpPr>
        <p:spPr>
          <a:xfrm>
            <a:off x="228600" y="4221540"/>
            <a:ext cx="83820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Please read t</a:t>
            </a:r>
            <a:r>
              <a:rPr lang="zh-CN"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two documents, Z</a:t>
            </a:r>
            <a:r>
              <a:rPr lang="zh-CN" altLang="zh-CN" sz="3200">
                <a:solidFill>
                  <a:schemeClr val="bg1"/>
                </a:solidFill>
              </a:rPr>
              <a:t>h</a:t>
            </a:r>
            <a:r>
              <a:rPr lang="en-US" altLang="zh-CN" sz="3200" err="1">
                <a:solidFill>
                  <a:schemeClr val="bg1"/>
                </a:solidFill>
                <a:latin typeface="Times New Roman" panose="02020603050405020304" pitchFamily="18" charset="0"/>
                <a:cs typeface="Times New Roman" panose="02020603050405020304" pitchFamily="18" charset="0"/>
              </a:rPr>
              <a:t>an’s</a:t>
            </a:r>
            <a:r>
              <a:rPr lang="en-US" altLang="zh-CN" sz="3200">
                <a:solidFill>
                  <a:schemeClr val="bg1"/>
                </a:solidFill>
                <a:latin typeface="Times New Roman" panose="02020603050405020304" pitchFamily="18" charset="0"/>
                <a:cs typeface="Times New Roman" panose="02020603050405020304" pitchFamily="18" charset="0"/>
              </a:rPr>
              <a:t> T</a:t>
            </a:r>
            <a:r>
              <a:rPr lang="zh-CN" altLang="zh-CN" sz="3200">
                <a:solidFill>
                  <a:schemeClr val="bg1"/>
                </a:solidFill>
              </a:rPr>
              <a:t>h</a:t>
            </a:r>
            <a:r>
              <a:rPr lang="en-US" altLang="zh-CN" sz="3200" err="1">
                <a:solidFill>
                  <a:schemeClr val="bg1"/>
                </a:solidFill>
                <a:latin typeface="Times New Roman" panose="02020603050405020304" pitchFamily="18" charset="0"/>
                <a:cs typeface="Times New Roman" panose="02020603050405020304" pitchFamily="18" charset="0"/>
              </a:rPr>
              <a:t>esis</a:t>
            </a:r>
            <a:r>
              <a:rPr lang="en-US" altLang="zh-CN" sz="3200">
                <a:solidFill>
                  <a:schemeClr val="bg1"/>
                </a:solidFill>
                <a:latin typeface="Times New Roman" panose="02020603050405020304" pitchFamily="18" charset="0"/>
                <a:cs typeface="Times New Roman" panose="02020603050405020304" pitchFamily="18" charset="0"/>
              </a:rPr>
              <a:t> and Z</a:t>
            </a:r>
            <a:r>
              <a:rPr lang="zh-CN" altLang="zh-CN" sz="3200">
                <a:solidFill>
                  <a:schemeClr val="bg1"/>
                </a:solidFill>
              </a:rPr>
              <a:t>h</a:t>
            </a:r>
            <a:r>
              <a:rPr lang="en-US" altLang="zh-CN" sz="3200" err="1">
                <a:solidFill>
                  <a:schemeClr val="bg1"/>
                </a:solidFill>
                <a:latin typeface="Times New Roman" panose="02020603050405020304" pitchFamily="18" charset="0"/>
                <a:cs typeface="Times New Roman" panose="02020603050405020304" pitchFamily="18" charset="0"/>
              </a:rPr>
              <a:t>an’s</a:t>
            </a:r>
            <a:r>
              <a:rPr lang="en-US" altLang="zh-CN" sz="3200">
                <a:solidFill>
                  <a:schemeClr val="bg1"/>
                </a:solidFill>
                <a:latin typeface="Times New Roman" panose="02020603050405020304" pitchFamily="18" charset="0"/>
                <a:cs typeface="Times New Roman" panose="02020603050405020304" pitchFamily="18" charset="0"/>
              </a:rPr>
              <a:t> spectrometer for a good description of flat field gratings</a:t>
            </a:r>
            <a:r>
              <a:rPr lang="zh-CN" altLang="en-US" sz="3200">
                <a:solidFill>
                  <a:schemeClr val="bg1"/>
                </a:solidFill>
                <a:latin typeface="Times New Roman" panose="02020603050405020304" pitchFamily="18" charset="0"/>
                <a:cs typeface="Times New Roman" panose="02020603050405020304" pitchFamily="18" charset="0"/>
              </a:rPr>
              <a:t>，</a:t>
            </a:r>
            <a:r>
              <a:rPr lang="en-US" altLang="zh-CN" sz="3200">
                <a:solidFill>
                  <a:schemeClr val="bg1"/>
                </a:solidFill>
                <a:latin typeface="Times New Roman" panose="02020603050405020304" pitchFamily="18" charset="0"/>
                <a:cs typeface="Times New Roman" panose="02020603050405020304" pitchFamily="18" charset="0"/>
              </a:rPr>
              <a:t>also t</a:t>
            </a:r>
            <a:r>
              <a:rPr lang="zh-CN"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two papers by Harada</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5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9067800" cy="1077218"/>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Scientific grade CCD c</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ips </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ave, typically, 13.5 </a:t>
            </a:r>
          </a:p>
          <a:p>
            <a:r>
              <a:rPr lang="en-US" altLang="zh-CN" sz="3200">
                <a:solidFill>
                  <a:schemeClr val="bg1"/>
                </a:solidFill>
                <a:latin typeface="Times New Roman" panose="02020603050405020304" pitchFamily="18" charset="0"/>
                <a:cs typeface="Times New Roman" panose="02020603050405020304" pitchFamily="18" charset="0"/>
              </a:rPr>
              <a:t>or 25 micron pixels</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281297"/>
            <a:ext cx="8534400" cy="2062103"/>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As we need,  typically, 3 or 4 data points (pixels) to define a line and find its center, t ere is little use making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spectrometer entrance slit less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an 3 x 13.5 (40)  or 3 x 25 (75)  microns</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4717878"/>
            <a:ext cx="83820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Using this together with the plate factor gives us the experimental line width and hence also the resolution</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421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2057400" cy="584775"/>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example</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340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775060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457200"/>
            <a:ext cx="8153400" cy="1077218"/>
          </a:xfrm>
          <a:prstGeom prst="rect">
            <a:avLst/>
          </a:prstGeom>
          <a:noFill/>
        </p:spPr>
        <p:txBody>
          <a:bodyPr wrap="square" rtlCol="0">
            <a:spAutoFit/>
          </a:bodyPr>
          <a:lstStyle/>
          <a:p>
            <a:r>
              <a:rPr lang="en-US" altLang="zh-CN" sz="3200" b="1">
                <a:solidFill>
                  <a:schemeClr val="bg1"/>
                </a:solidFill>
                <a:latin typeface="Times New Roman" panose="02020603050405020304" pitchFamily="18" charset="0"/>
                <a:cs typeface="Times New Roman" panose="02020603050405020304" pitchFamily="18" charset="0"/>
              </a:rPr>
              <a:t>Flat field spectrometer</a:t>
            </a:r>
            <a:r>
              <a:rPr lang="zh-CN" altLang="en-US" sz="3200" b="1">
                <a:solidFill>
                  <a:schemeClr val="bg1"/>
                </a:solidFill>
                <a:latin typeface="Times New Roman" panose="02020603050405020304" pitchFamily="18" charset="0"/>
                <a:cs typeface="Times New Roman" panose="02020603050405020304" pitchFamily="18" charset="0"/>
              </a:rPr>
              <a:t>， </a:t>
            </a:r>
            <a:r>
              <a:rPr lang="en-US" altLang="zh-CN" sz="3200" b="1">
                <a:solidFill>
                  <a:schemeClr val="bg1"/>
                </a:solidFill>
                <a:latin typeface="Times New Roman" panose="02020603050405020304" pitchFamily="18" charset="0"/>
                <a:cs typeface="Times New Roman" panose="02020603050405020304" pitchFamily="18" charset="0"/>
              </a:rPr>
              <a:t>uses</a:t>
            </a:r>
            <a:r>
              <a:rPr lang="zh-CN" altLang="en-US" sz="3200" b="1">
                <a:solidFill>
                  <a:schemeClr val="bg1"/>
                </a:solidFill>
                <a:latin typeface="Times New Roman" panose="02020603050405020304" pitchFamily="18" charset="0"/>
                <a:cs typeface="Times New Roman" panose="02020603050405020304" pitchFamily="18" charset="0"/>
              </a:rPr>
              <a:t> </a:t>
            </a:r>
            <a:r>
              <a:rPr lang="en-US" altLang="zh-CN" sz="3200" b="1">
                <a:solidFill>
                  <a:schemeClr val="bg1"/>
                </a:solidFill>
                <a:latin typeface="Times New Roman" panose="02020603050405020304" pitchFamily="18" charset="0"/>
                <a:cs typeface="Times New Roman" panose="02020603050405020304" pitchFamily="18" charset="0"/>
              </a:rPr>
              <a:t>a variable</a:t>
            </a:r>
            <a:r>
              <a:rPr lang="zh-CN" altLang="en-US" sz="3200" b="1">
                <a:solidFill>
                  <a:schemeClr val="bg1"/>
                </a:solidFill>
                <a:latin typeface="Times New Roman" panose="02020603050405020304" pitchFamily="18" charset="0"/>
                <a:cs typeface="Times New Roman" panose="02020603050405020304" pitchFamily="18" charset="0"/>
              </a:rPr>
              <a:t> </a:t>
            </a:r>
            <a:r>
              <a:rPr lang="en-US" altLang="zh-CN" sz="3200" b="1">
                <a:solidFill>
                  <a:schemeClr val="bg1"/>
                </a:solidFill>
                <a:latin typeface="Times New Roman" panose="02020603050405020304" pitchFamily="18" charset="0"/>
                <a:cs typeface="Times New Roman" panose="02020603050405020304" pitchFamily="18" charset="0"/>
              </a:rPr>
              <a:t>line spaced  grating</a:t>
            </a:r>
            <a:endParaRPr lang="zh-CN" alt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585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229600" cy="1077218"/>
          </a:xfrm>
          <a:prstGeom prst="rect">
            <a:avLst/>
          </a:prstGeom>
          <a:noFill/>
        </p:spPr>
        <p:txBody>
          <a:bodyPr wrap="square" rtlCol="0">
            <a:spAutoFit/>
          </a:bodyPr>
          <a:lstStyle/>
          <a:p>
            <a:r>
              <a:rPr lang="en-US" altLang="zh-CN" sz="3200" err="1">
                <a:solidFill>
                  <a:schemeClr val="bg1"/>
                </a:solidFill>
                <a:latin typeface="Times New Roman" panose="02020603050405020304" pitchFamily="18" charset="0"/>
                <a:cs typeface="Times New Roman" panose="02020603050405020304" pitchFamily="18" charset="0"/>
              </a:rPr>
              <a:t>hitachi</a:t>
            </a:r>
            <a:r>
              <a:rPr lang="en-US" altLang="zh-CN" sz="3200">
                <a:solidFill>
                  <a:schemeClr val="bg1"/>
                </a:solidFill>
                <a:latin typeface="Times New Roman" panose="02020603050405020304" pitchFamily="18" charset="0"/>
                <a:cs typeface="Times New Roman" panose="02020603050405020304" pitchFamily="18" charset="0"/>
              </a:rPr>
              <a:t>  manufacture a number</a:t>
            </a:r>
            <a:r>
              <a:rPr lang="zh-CN" altLang="en-US" sz="3200">
                <a:solidFill>
                  <a:schemeClr val="bg1"/>
                </a:solidFill>
                <a:latin typeface="Times New Roman" panose="02020603050405020304" pitchFamily="18" charset="0"/>
                <a:cs typeface="Times New Roman" panose="02020603050405020304" pitchFamily="18" charset="0"/>
              </a:rPr>
              <a:t>（</a:t>
            </a:r>
            <a:r>
              <a:rPr lang="en-US" altLang="zh-CN" sz="3200">
                <a:solidFill>
                  <a:schemeClr val="bg1"/>
                </a:solidFill>
                <a:latin typeface="Times New Roman" panose="02020603050405020304" pitchFamily="18" charset="0"/>
                <a:cs typeface="Times New Roman" panose="02020603050405020304" pitchFamily="18" charset="0"/>
              </a:rPr>
              <a:t>not many</a:t>
            </a:r>
            <a:r>
              <a:rPr lang="zh-CN" altLang="en-US" sz="3200">
                <a:solidFill>
                  <a:schemeClr val="bg1"/>
                </a:solidFill>
                <a:latin typeface="Times New Roman" panose="02020603050405020304" pitchFamily="18" charset="0"/>
                <a:cs typeface="Times New Roman" panose="02020603050405020304" pitchFamily="18" charset="0"/>
              </a:rPr>
              <a:t>）</a:t>
            </a:r>
            <a:r>
              <a:rPr lang="en-US" altLang="zh-CN" sz="3200">
                <a:solidFill>
                  <a:schemeClr val="bg1"/>
                </a:solidFill>
                <a:latin typeface="Times New Roman" panose="02020603050405020304" pitchFamily="18" charset="0"/>
                <a:cs typeface="Times New Roman" panose="02020603050405020304" pitchFamily="18" charset="0"/>
              </a:rPr>
              <a:t>of </a:t>
            </a:r>
            <a:r>
              <a:rPr lang="zh-CN" altLang="en-US" sz="3200">
                <a:solidFill>
                  <a:schemeClr val="bg1"/>
                </a:solidFill>
                <a:latin typeface="Times New Roman" panose="02020603050405020304" pitchFamily="18" charset="0"/>
                <a:cs typeface="Times New Roman" panose="02020603050405020304" pitchFamily="18" charset="0"/>
              </a:rPr>
              <a:t> </a:t>
            </a:r>
            <a:r>
              <a:rPr lang="en-US" altLang="zh-CN" sz="3200">
                <a:solidFill>
                  <a:schemeClr val="bg1"/>
                </a:solidFill>
                <a:latin typeface="Times New Roman" panose="02020603050405020304" pitchFamily="18" charset="0"/>
                <a:cs typeface="Times New Roman" panose="02020603050405020304" pitchFamily="18" charset="0"/>
              </a:rPr>
              <a:t>such grating. Basically only two focal lengths</a:t>
            </a:r>
          </a:p>
        </p:txBody>
      </p:sp>
      <p:sp>
        <p:nvSpPr>
          <p:cNvPr id="4" name="TextBox 3"/>
          <p:cNvSpPr txBox="1"/>
          <p:nvPr/>
        </p:nvSpPr>
        <p:spPr>
          <a:xfrm>
            <a:off x="609600" y="2286000"/>
            <a:ext cx="77724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Due to the advent of synchrotrons .. Many options were needed for gratings and spectrometers in the soft x ray region</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4267200"/>
            <a:ext cx="8305800" cy="2062103"/>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A number of companies came to the “rescue”, one being </a:t>
            </a:r>
            <a:r>
              <a:rPr lang="en-US" altLang="zh-CN" sz="3200" err="1">
                <a:solidFill>
                  <a:schemeClr val="bg1"/>
                </a:solidFill>
                <a:latin typeface="Times New Roman" panose="02020603050405020304" pitchFamily="18" charset="0"/>
                <a:cs typeface="Times New Roman" panose="02020603050405020304" pitchFamily="18" charset="0"/>
              </a:rPr>
              <a:t>Jobin-Yvon</a:t>
            </a:r>
            <a:r>
              <a:rPr lang="en-US" altLang="zh-CN" sz="3200">
                <a:solidFill>
                  <a:schemeClr val="bg1"/>
                </a:solidFill>
                <a:latin typeface="Times New Roman" panose="02020603050405020304" pitchFamily="18" charset="0"/>
                <a:cs typeface="Times New Roman" panose="02020603050405020304" pitchFamily="18" charset="0"/>
              </a:rPr>
              <a:t>, now almost anything is OK, just to pay ! Sad these spectrometers seem to have stayed at synchrotrons</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9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91180"/>
            <a:ext cx="9829800" cy="523220"/>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Other solutions to the imaging properties of a concave grating</a:t>
            </a:r>
          </a:p>
        </p:txBody>
      </p:sp>
      <p:sp>
        <p:nvSpPr>
          <p:cNvPr id="3" name="Rectangle 2"/>
          <p:cNvSpPr/>
          <p:nvPr/>
        </p:nvSpPr>
        <p:spPr>
          <a:xfrm>
            <a:off x="228600" y="1219200"/>
            <a:ext cx="85344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There is a second, practical, solution to the imaging properties of a concave grating. </a:t>
            </a:r>
          </a:p>
          <a:p>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4104144"/>
            <a:ext cx="8839200" cy="2677656"/>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There may be other solutions but none that have a practical use have been developed so far. This second solution is based on an object at an infinite distance (or a parallel beam of light). In this solution called the Wadsworth mounting the spectral image is diffracted close to the grating axis, i.e. close β = 0 degrees, see the figure above. The line shape is best on the axis, but as long as β is small the spectrum is still OK.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371600" y="2514600"/>
            <a:ext cx="6326488"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1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685354"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3962400"/>
            <a:ext cx="8305800" cy="1569660"/>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The imaging properties of a concave grating used under the Wadsworth mounting geometry.</a:t>
            </a:r>
          </a:p>
          <a:p>
            <a:endParaRPr lang="en-US" altLang="zh-CN" sz="2400">
              <a:solidFill>
                <a:schemeClr val="bg1"/>
              </a:solidFill>
              <a:latin typeface="Times New Roman" panose="02020603050405020304" pitchFamily="18" charset="0"/>
              <a:cs typeface="Times New Roman" panose="02020603050405020304" pitchFamily="18" charset="0"/>
            </a:endParaRPr>
          </a:p>
          <a:p>
            <a:r>
              <a:rPr lang="en-US" altLang="zh-CN" sz="2400">
                <a:solidFill>
                  <a:schemeClr val="bg1"/>
                </a:solidFill>
                <a:latin typeface="Times New Roman" panose="02020603050405020304" pitchFamily="18" charset="0"/>
                <a:cs typeface="Times New Roman" panose="02020603050405020304" pitchFamily="18" charset="0"/>
              </a:rPr>
              <a:t>The actual image “plane” is a curve given by: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638800"/>
            <a:ext cx="46947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1013" y="-76200"/>
            <a:ext cx="6858000" cy="523220"/>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T</a:t>
            </a:r>
            <a:r>
              <a:rPr lang="zh-CN" altLang="zh-CN" sz="2800">
                <a:solidFill>
                  <a:schemeClr val="bg1"/>
                </a:solidFill>
                <a:latin typeface="Times New Roman" panose="02020603050405020304" pitchFamily="18" charset="0"/>
                <a:cs typeface="Times New Roman" panose="02020603050405020304" pitchFamily="18" charset="0"/>
              </a:rPr>
              <a:t>h</a:t>
            </a:r>
            <a:r>
              <a:rPr lang="en-US" altLang="zh-CN" sz="2800">
                <a:solidFill>
                  <a:schemeClr val="bg1"/>
                </a:solidFill>
                <a:latin typeface="Times New Roman" panose="02020603050405020304" pitchFamily="18" charset="0"/>
                <a:cs typeface="Times New Roman" panose="02020603050405020304" pitchFamily="18" charset="0"/>
              </a:rPr>
              <a:t>e </a:t>
            </a:r>
            <a:r>
              <a:rPr lang="en-US" altLang="zh-CN" sz="2800" err="1">
                <a:solidFill>
                  <a:schemeClr val="bg1"/>
                </a:solidFill>
                <a:latin typeface="Times New Roman" panose="02020603050405020304" pitchFamily="18" charset="0"/>
                <a:cs typeface="Times New Roman" panose="02020603050405020304" pitchFamily="18" charset="0"/>
              </a:rPr>
              <a:t>Wadswort</a:t>
            </a:r>
            <a:r>
              <a:rPr lang="zh-CN" altLang="zh-CN" sz="2800">
                <a:solidFill>
                  <a:schemeClr val="bg1"/>
                </a:solidFill>
                <a:latin typeface="Times New Roman" panose="02020603050405020304" pitchFamily="18" charset="0"/>
                <a:cs typeface="Times New Roman" panose="02020603050405020304" pitchFamily="18" charset="0"/>
              </a:rPr>
              <a:t>h</a:t>
            </a:r>
            <a:r>
              <a:rPr lang="en-US" altLang="zh-CN" sz="2800">
                <a:latin typeface="Times New Roman" panose="02020603050405020304" pitchFamily="18" charset="0"/>
                <a:cs typeface="Times New Roman" panose="02020603050405020304" pitchFamily="18" charset="0"/>
              </a:rPr>
              <a:t> </a:t>
            </a:r>
            <a:r>
              <a:rPr lang="en-US" altLang="zh-CN" sz="2800">
                <a:solidFill>
                  <a:schemeClr val="bg1"/>
                </a:solidFill>
                <a:latin typeface="Times New Roman" panose="02020603050405020304" pitchFamily="18" charset="0"/>
                <a:cs typeface="Times New Roman" panose="02020603050405020304" pitchFamily="18" charset="0"/>
              </a:rPr>
              <a:t>Mounting</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418753" y="3244334"/>
            <a:ext cx="1290225" cy="369332"/>
          </a:xfrm>
          <a:prstGeom prst="rect">
            <a:avLst/>
          </a:prstGeom>
        </p:spPr>
        <p:txBody>
          <a:bodyPr wrap="none">
            <a:spAutoFit/>
          </a:bodyPr>
          <a:lstStyle/>
          <a:p>
            <a:r>
              <a:rPr lang="en-GB" altLang="zh-CN"/>
              <a:t>H</a:t>
            </a:r>
            <a:r>
              <a:rPr lang="en-US" altLang="zh-CN"/>
              <a:t> mounting</a:t>
            </a:r>
            <a:endParaRPr lang="zh-CN" altLang="en-US"/>
          </a:p>
        </p:txBody>
      </p:sp>
    </p:spTree>
    <p:extLst>
      <p:ext uri="{BB962C8B-B14F-4D97-AF65-F5344CB8AC3E}">
        <p14:creationId xmlns:p14="http://schemas.microsoft.com/office/powerpoint/2010/main" val="34125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13582"/>
            <a:ext cx="7620000" cy="1077218"/>
          </a:xfrm>
          <a:prstGeom prst="rect">
            <a:avLst/>
          </a:prstGeom>
          <a:noFill/>
        </p:spPr>
        <p:txBody>
          <a:bodyPr wrap="square" rtlCol="0">
            <a:spAutoFit/>
          </a:bodyPr>
          <a:lstStyle/>
          <a:p>
            <a:r>
              <a:rPr lang="en-US" altLang="zh-CN" sz="3200" b="1">
                <a:solidFill>
                  <a:schemeClr val="bg1"/>
                </a:solidFill>
                <a:latin typeface="Times New Roman" panose="02020603050405020304" pitchFamily="18" charset="0"/>
                <a:cs typeface="Times New Roman" panose="02020603050405020304" pitchFamily="18" charset="0"/>
              </a:rPr>
              <a:t>W</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b="1">
                <a:solidFill>
                  <a:schemeClr val="bg1"/>
                </a:solidFill>
                <a:latin typeface="Times New Roman" panose="02020603050405020304" pitchFamily="18" charset="0"/>
                <a:cs typeface="Times New Roman" panose="02020603050405020304" pitchFamily="18" charset="0"/>
              </a:rPr>
              <a:t>at</a:t>
            </a:r>
            <a:r>
              <a:rPr lang="en-US" altLang="zh-CN" sz="3200">
                <a:solidFill>
                  <a:schemeClr val="bg1"/>
                </a:solidFill>
                <a:latin typeface="Times New Roman" panose="02020603050405020304" pitchFamily="18" charset="0"/>
                <a:cs typeface="Times New Roman" panose="02020603050405020304" pitchFamily="18" charset="0"/>
              </a:rPr>
              <a:t> is t</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a:solidFill>
                  <a:schemeClr val="bg1"/>
                </a:solidFill>
                <a:latin typeface="Times New Roman" panose="02020603050405020304" pitchFamily="18" charset="0"/>
                <a:cs typeface="Times New Roman" panose="02020603050405020304" pitchFamily="18" charset="0"/>
              </a:rPr>
              <a:t>e difference between a  100 </a:t>
            </a:r>
            <a:r>
              <a:rPr lang="en-US" altLang="zh-CN" sz="3200" err="1">
                <a:solidFill>
                  <a:schemeClr val="bg1"/>
                </a:solidFill>
                <a:latin typeface="Times New Roman" panose="02020603050405020304" pitchFamily="18" charset="0"/>
                <a:cs typeface="Times New Roman" panose="02020603050405020304" pitchFamily="18" charset="0"/>
              </a:rPr>
              <a:t>keV</a:t>
            </a:r>
            <a:r>
              <a:rPr lang="en-US" altLang="zh-CN" sz="3200">
                <a:solidFill>
                  <a:schemeClr val="bg1"/>
                </a:solidFill>
                <a:latin typeface="Times New Roman" panose="02020603050405020304" pitchFamily="18" charset="0"/>
                <a:cs typeface="Times New Roman" panose="02020603050405020304" pitchFamily="18" charset="0"/>
              </a:rPr>
              <a:t> </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err="1">
                <a:solidFill>
                  <a:schemeClr val="bg1"/>
                </a:solidFill>
                <a:latin typeface="Times New Roman" panose="02020603050405020304" pitchFamily="18" charset="0"/>
                <a:cs typeface="Times New Roman" panose="02020603050405020304" pitchFamily="18" charset="0"/>
              </a:rPr>
              <a:t>ard</a:t>
            </a:r>
            <a:r>
              <a:rPr lang="en-US" altLang="zh-CN" sz="3200">
                <a:solidFill>
                  <a:schemeClr val="bg1"/>
                </a:solidFill>
                <a:latin typeface="Times New Roman" panose="02020603050405020304" pitchFamily="18" charset="0"/>
                <a:cs typeface="Times New Roman" panose="02020603050405020304" pitchFamily="18" charset="0"/>
              </a:rPr>
              <a:t> x ray and</a:t>
            </a:r>
            <a:r>
              <a:rPr lang="en-GB" altLang="zh-CN" sz="3200">
                <a:solidFill>
                  <a:schemeClr val="bg1"/>
                </a:solidFill>
                <a:latin typeface="Times New Roman" panose="02020603050405020304" pitchFamily="18" charset="0"/>
                <a:cs typeface="Times New Roman" panose="02020603050405020304" pitchFamily="18" charset="0"/>
              </a:rPr>
              <a:t> a 100 keV</a:t>
            </a:r>
            <a:r>
              <a:rPr lang="en-US" altLang="zh-CN" sz="3200">
                <a:solidFill>
                  <a:schemeClr val="bg1"/>
                </a:solidFill>
                <a:latin typeface="Times New Roman" panose="02020603050405020304" pitchFamily="18" charset="0"/>
                <a:cs typeface="Times New Roman" panose="02020603050405020304" pitchFamily="18" charset="0"/>
              </a:rPr>
              <a:t> gamma ray ?</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3154740"/>
            <a:ext cx="7620000" cy="1569660"/>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Soundwaves are not electro-magnetic, but w</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a:solidFill>
                  <a:schemeClr val="bg1"/>
                </a:solidFill>
                <a:latin typeface="Times New Roman" panose="02020603050405020304" pitchFamily="18" charset="0"/>
                <a:cs typeface="Times New Roman" panose="02020603050405020304" pitchFamily="18" charset="0"/>
              </a:rPr>
              <a:t>at is an idea of t</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a:solidFill>
                  <a:schemeClr val="bg1"/>
                </a:solidFill>
                <a:latin typeface="Times New Roman" panose="02020603050405020304" pitchFamily="18" charset="0"/>
                <a:cs typeface="Times New Roman" panose="02020603050405020304" pitchFamily="18" charset="0"/>
              </a:rPr>
              <a:t>e </a:t>
            </a:r>
            <a:r>
              <a:rPr lang="en-US" altLang="zh-CN" sz="3200" err="1">
                <a:solidFill>
                  <a:schemeClr val="bg1"/>
                </a:solidFill>
                <a:latin typeface="Times New Roman" panose="02020603050405020304" pitchFamily="18" charset="0"/>
                <a:cs typeface="Times New Roman" panose="02020603050405020304" pitchFamily="18" charset="0"/>
              </a:rPr>
              <a:t>wavelengt</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a:solidFill>
                  <a:schemeClr val="bg1"/>
                </a:solidFill>
                <a:latin typeface="Times New Roman" panose="02020603050405020304" pitchFamily="18" charset="0"/>
                <a:cs typeface="Times New Roman" panose="02020603050405020304" pitchFamily="18" charset="0"/>
              </a:rPr>
              <a:t> .. ??? T</a:t>
            </a:r>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a:solidFill>
                  <a:schemeClr val="bg1"/>
                </a:solidFill>
                <a:latin typeface="Times New Roman" panose="02020603050405020304" pitchFamily="18" charset="0"/>
                <a:cs typeface="Times New Roman" panose="02020603050405020304" pitchFamily="18" charset="0"/>
              </a:rPr>
              <a:t>is leads to my next question …</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381000"/>
            <a:ext cx="3276600" cy="646331"/>
          </a:xfrm>
          <a:prstGeom prst="rect">
            <a:avLst/>
          </a:prstGeom>
          <a:noFill/>
        </p:spPr>
        <p:txBody>
          <a:bodyPr wrap="square" rtlCol="0">
            <a:spAutoFit/>
          </a:bodyPr>
          <a:lstStyle/>
          <a:p>
            <a:r>
              <a:rPr lang="en-US" altLang="zh-CN" sz="3600">
                <a:solidFill>
                  <a:schemeClr val="bg1"/>
                </a:solidFill>
                <a:latin typeface="Times New Roman" panose="02020603050405020304" pitchFamily="18" charset="0"/>
                <a:cs typeface="Times New Roman" panose="02020603050405020304" pitchFamily="18" charset="0"/>
              </a:rPr>
              <a:t>Questions </a:t>
            </a:r>
            <a:endParaRPr lang="zh-CN" altLang="en-US" sz="360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9600" y="5206425"/>
            <a:ext cx="7543800" cy="584775"/>
          </a:xfrm>
          <a:prstGeom prst="rect">
            <a:avLst/>
          </a:prstGeom>
          <a:noFill/>
        </p:spPr>
        <p:txBody>
          <a:bodyPr wrap="square" rtlCol="0">
            <a:spAutoFit/>
          </a:bodyPr>
          <a:lstStyle/>
          <a:p>
            <a:r>
              <a:rPr lang="zh-CN" altLang="zh-CN" sz="3200">
                <a:solidFill>
                  <a:schemeClr val="bg1"/>
                </a:solidFill>
                <a:latin typeface="Times New Roman" panose="02020603050405020304" pitchFamily="18" charset="0"/>
                <a:cs typeface="Times New Roman" panose="02020603050405020304" pitchFamily="18" charset="0"/>
              </a:rPr>
              <a:t>h</a:t>
            </a:r>
            <a:r>
              <a:rPr lang="en-US" altLang="zh-CN" sz="3200">
                <a:solidFill>
                  <a:schemeClr val="bg1"/>
                </a:solidFill>
                <a:latin typeface="Times New Roman" panose="02020603050405020304" pitchFamily="18" charset="0"/>
                <a:cs typeface="Times New Roman" panose="02020603050405020304" pitchFamily="18" charset="0"/>
              </a:rPr>
              <a:t>ow to demonstrate diffraction ?</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68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839200" cy="2677656"/>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Wadsworth mount on its own has not been very useful, except to maybe demonstrate the solar spectrum using just a single grating. It came into good use in a type of Czerny-Turner type where the plane grating is replaced by an Echelle grating and the concave grating takes the place of the 2</a:t>
            </a:r>
            <a:r>
              <a:rPr lang="en-US" altLang="zh-CN" sz="2800" baseline="30000">
                <a:solidFill>
                  <a:schemeClr val="bg1"/>
                </a:solidFill>
                <a:latin typeface="Times New Roman" panose="02020603050405020304" pitchFamily="18" charset="0"/>
                <a:cs typeface="Times New Roman" panose="02020603050405020304" pitchFamily="18" charset="0"/>
              </a:rPr>
              <a:t>nd</a:t>
            </a:r>
            <a:r>
              <a:rPr lang="en-US" altLang="zh-CN" sz="2800">
                <a:solidFill>
                  <a:schemeClr val="bg1"/>
                </a:solidFill>
                <a:latin typeface="Times New Roman" panose="02020603050405020304" pitchFamily="18" charset="0"/>
                <a:cs typeface="Times New Roman" panose="02020603050405020304" pitchFamily="18" charset="0"/>
              </a:rPr>
              <a:t>  mirror.</a:t>
            </a:r>
          </a:p>
        </p:txBody>
      </p:sp>
      <p:sp>
        <p:nvSpPr>
          <p:cNvPr id="3" name="Rectangle 2"/>
          <p:cNvSpPr/>
          <p:nvPr/>
        </p:nvSpPr>
        <p:spPr>
          <a:xfrm>
            <a:off x="228600" y="3263205"/>
            <a:ext cx="91440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groves of the concave grating are oriented perpendicular to those of the echelle and the resulting spectrum has a 2D nature. Such instruments are called Echelle spectrometers. </a:t>
            </a:r>
          </a:p>
        </p:txBody>
      </p:sp>
      <p:sp>
        <p:nvSpPr>
          <p:cNvPr id="4" name="Rectangle 3"/>
          <p:cNvSpPr/>
          <p:nvPr/>
        </p:nvSpPr>
        <p:spPr>
          <a:xfrm>
            <a:off x="152400" y="5244405"/>
            <a:ext cx="9067800" cy="1384995"/>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The most famous being onboard the Hubble space telescope. These spectrometers can have very high resolution and cover a large spectral region for each recording</a:t>
            </a:r>
          </a:p>
        </p:txBody>
      </p:sp>
    </p:spTree>
    <p:extLst>
      <p:ext uri="{BB962C8B-B14F-4D97-AF65-F5344CB8AC3E}">
        <p14:creationId xmlns:p14="http://schemas.microsoft.com/office/powerpoint/2010/main" val="345507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91" y="1203325"/>
            <a:ext cx="8253409" cy="5502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0"/>
            <a:ext cx="8763000" cy="1138773"/>
          </a:xfrm>
          <a:prstGeom prst="rect">
            <a:avLst/>
          </a:prstGeom>
          <a:noFill/>
        </p:spPr>
        <p:txBody>
          <a:bodyPr wrap="square" rtlCol="0">
            <a:spAutoFit/>
          </a:bodyPr>
          <a:lstStyle/>
          <a:p>
            <a:r>
              <a:rPr lang="en-US" altLang="zh-CN" sz="3600">
                <a:solidFill>
                  <a:schemeClr val="bg1"/>
                </a:solidFill>
                <a:latin typeface="Times New Roman" panose="02020603050405020304" pitchFamily="18" charset="0"/>
                <a:cs typeface="Times New Roman" panose="02020603050405020304" pitchFamily="18" charset="0"/>
              </a:rPr>
              <a:t>Hubble space telescope</a:t>
            </a:r>
            <a:r>
              <a:rPr lang="en-US" altLang="zh-CN" sz="3200">
                <a:solidFill>
                  <a:schemeClr val="bg1"/>
                </a:solidFill>
                <a:latin typeface="Times New Roman" panose="02020603050405020304" pitchFamily="18" charset="0"/>
                <a:cs typeface="Times New Roman" panose="02020603050405020304" pitchFamily="18" charset="0"/>
              </a:rPr>
              <a:t>, t</a:t>
            </a:r>
            <a:r>
              <a:rPr lang="en-US" altLang="zh-CN" sz="3200">
                <a:solidFill>
                  <a:schemeClr val="bg1"/>
                </a:solidFill>
              </a:rPr>
              <a:t>h</a:t>
            </a:r>
            <a:r>
              <a:rPr lang="en-US" altLang="zh-CN" sz="3200">
                <a:solidFill>
                  <a:schemeClr val="bg1"/>
                </a:solidFill>
                <a:latin typeface="Times New Roman" panose="02020603050405020304" pitchFamily="18" charset="0"/>
                <a:cs typeface="Times New Roman" panose="02020603050405020304" pitchFamily="18" charset="0"/>
              </a:rPr>
              <a:t>e </a:t>
            </a:r>
            <a:r>
              <a:rPr lang="en-US" altLang="zh-CN" sz="3200">
                <a:solidFill>
                  <a:schemeClr val="bg1"/>
                </a:solidFill>
              </a:rPr>
              <a:t>high resolution spectrometer onboard is an Echelle instrument</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68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5" name="Picture 1" descr="Hubble"/>
          <p:cNvPicPr>
            <a:picLocks noChangeAspect="1" noChangeArrowheads="1"/>
          </p:cNvPicPr>
          <p:nvPr/>
        </p:nvPicPr>
        <p:blipFill>
          <a:blip r:embed="rId2" cstate="print"/>
          <a:srcRect/>
          <a:stretch>
            <a:fillRect/>
          </a:stretch>
        </p:blipFill>
        <p:spPr bwMode="auto">
          <a:xfrm>
            <a:off x="1104900" y="4000500"/>
            <a:ext cx="2705100" cy="2705100"/>
          </a:xfrm>
          <a:prstGeom prst="rect">
            <a:avLst/>
          </a:prstGeom>
          <a:noFill/>
        </p:spPr>
      </p:pic>
      <p:pic>
        <p:nvPicPr>
          <p:cNvPr id="1026" name="Picture 2" descr="Hubble"/>
          <p:cNvPicPr>
            <a:picLocks noChangeAspect="1" noChangeArrowheads="1"/>
          </p:cNvPicPr>
          <p:nvPr/>
        </p:nvPicPr>
        <p:blipFill>
          <a:blip r:embed="rId3" cstate="print"/>
          <a:srcRect/>
          <a:stretch>
            <a:fillRect/>
          </a:stretch>
        </p:blipFill>
        <p:spPr bwMode="auto">
          <a:xfrm>
            <a:off x="5181600" y="4010025"/>
            <a:ext cx="2705100" cy="2695575"/>
          </a:xfrm>
          <a:prstGeom prst="rect">
            <a:avLst/>
          </a:prstGeom>
          <a:noFill/>
        </p:spPr>
      </p:pic>
      <p:pic>
        <p:nvPicPr>
          <p:cNvPr id="5" name="Picture 4" descr="22_lg_title.jpg"/>
          <p:cNvPicPr>
            <a:picLocks noChangeAspect="1"/>
          </p:cNvPicPr>
          <p:nvPr/>
        </p:nvPicPr>
        <p:blipFill>
          <a:blip r:embed="rId4" cstate="print"/>
          <a:stretch>
            <a:fillRect/>
          </a:stretch>
        </p:blipFill>
        <p:spPr>
          <a:xfrm>
            <a:off x="2266950" y="502920"/>
            <a:ext cx="4133850" cy="3307080"/>
          </a:xfrm>
          <a:prstGeom prst="rect">
            <a:avLst/>
          </a:prstGeom>
        </p:spPr>
      </p:pic>
    </p:spTree>
    <p:extLst>
      <p:ext uri="{BB962C8B-B14F-4D97-AF65-F5344CB8AC3E}">
        <p14:creationId xmlns:p14="http://schemas.microsoft.com/office/powerpoint/2010/main" val="18260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2584362" cy="523220"/>
          </a:xfrm>
          <a:prstGeom prst="rect">
            <a:avLst/>
          </a:prstGeom>
        </p:spPr>
        <p:txBody>
          <a:bodyPr wrap="none">
            <a:spAutoFit/>
          </a:bodyPr>
          <a:lstStyle/>
          <a:p>
            <a:r>
              <a:rPr lang="en-US" altLang="zh-CN" sz="2800">
                <a:solidFill>
                  <a:schemeClr val="bg1"/>
                </a:solidFill>
                <a:latin typeface="Times New Roman" panose="02020603050405020304" pitchFamily="18" charset="0"/>
                <a:cs typeface="Times New Roman" panose="02020603050405020304" pitchFamily="18" charset="0"/>
              </a:rPr>
              <a:t>Echelle Gratings</a:t>
            </a:r>
            <a:endParaRPr lang="zh-CN" altLang="zh-CN" sz="28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914400"/>
            <a:ext cx="8915400" cy="5632311"/>
          </a:xfrm>
          <a:prstGeom prst="rect">
            <a:avLst/>
          </a:prstGeom>
        </p:spPr>
        <p:txBody>
          <a:bodyPr wrap="square">
            <a:spAutoFit/>
          </a:bodyPr>
          <a:lstStyle/>
          <a:p>
            <a:r>
              <a:rPr lang="en-US" altLang="zh-CN" sz="2400">
                <a:solidFill>
                  <a:schemeClr val="bg1"/>
                </a:solidFill>
                <a:latin typeface="Times New Roman" panose="02020603050405020304" pitchFamily="18" charset="0"/>
                <a:cs typeface="Times New Roman" panose="02020603050405020304" pitchFamily="18" charset="0"/>
              </a:rPr>
              <a:t>We go back to the grating equation: </a:t>
            </a:r>
            <a:r>
              <a:rPr lang="en-US" altLang="zh-CN" sz="2400" err="1">
                <a:solidFill>
                  <a:schemeClr val="bg1"/>
                </a:solidFill>
                <a:latin typeface="Times New Roman" panose="02020603050405020304" pitchFamily="18" charset="0"/>
                <a:cs typeface="Times New Roman" panose="02020603050405020304" pitchFamily="18" charset="0"/>
              </a:rPr>
              <a:t>mλ</a:t>
            </a:r>
            <a:r>
              <a:rPr lang="en-US" altLang="zh-CN" sz="2400">
                <a:solidFill>
                  <a:schemeClr val="bg1"/>
                </a:solidFill>
                <a:latin typeface="Times New Roman" panose="02020603050405020304" pitchFamily="18" charset="0"/>
                <a:cs typeface="Times New Roman" panose="02020603050405020304" pitchFamily="18" charset="0"/>
              </a:rPr>
              <a:t>/d = sinα + sin</a:t>
            </a:r>
            <a:r>
              <a:rPr lang="zh-CN" altLang="zh-CN" sz="2400">
                <a:solidFill>
                  <a:schemeClr val="bg1"/>
                </a:solidFill>
                <a:latin typeface="Times New Roman" panose="02020603050405020304" pitchFamily="18" charset="0"/>
                <a:cs typeface="Times New Roman" panose="02020603050405020304" pitchFamily="18" charset="0"/>
              </a:rPr>
              <a:t>β</a:t>
            </a:r>
            <a:endParaRPr lang="en-US" altLang="zh-CN" sz="2400">
              <a:solidFill>
                <a:schemeClr val="bg1"/>
              </a:solidFill>
              <a:latin typeface="Times New Roman" panose="02020603050405020304" pitchFamily="18" charset="0"/>
              <a:cs typeface="Times New Roman" panose="02020603050405020304" pitchFamily="18" charset="0"/>
            </a:endParaRPr>
          </a:p>
          <a:p>
            <a:endParaRPr lang="zh-CN" altLang="zh-CN" sz="2400">
              <a:solidFill>
                <a:schemeClr val="bg1"/>
              </a:solidFill>
              <a:latin typeface="Times New Roman" panose="02020603050405020304" pitchFamily="18" charset="0"/>
              <a:cs typeface="Times New Roman" panose="02020603050405020304" pitchFamily="18" charset="0"/>
            </a:endParaRPr>
          </a:p>
          <a:p>
            <a:r>
              <a:rPr lang="en-US" altLang="zh-CN" sz="2400">
                <a:solidFill>
                  <a:schemeClr val="bg1"/>
                </a:solidFill>
                <a:latin typeface="Times New Roman" panose="02020603050405020304" pitchFamily="18" charset="0"/>
                <a:cs typeface="Times New Roman" panose="02020603050405020304" pitchFamily="18" charset="0"/>
              </a:rPr>
              <a:t>Normally m is a small number, 1 or 2 for example. Then, as discussed before </a:t>
            </a:r>
            <a:r>
              <a:rPr lang="en-US" altLang="zh-CN" sz="2400" err="1">
                <a:solidFill>
                  <a:schemeClr val="bg1"/>
                </a:solidFill>
                <a:latin typeface="Times New Roman" panose="02020603050405020304" pitchFamily="18" charset="0"/>
                <a:cs typeface="Times New Roman" panose="02020603050405020304" pitchFamily="18" charset="0"/>
              </a:rPr>
              <a:t>mλ</a:t>
            </a:r>
            <a:r>
              <a:rPr lang="en-US" altLang="zh-CN" sz="2400">
                <a:solidFill>
                  <a:schemeClr val="bg1"/>
                </a:solidFill>
                <a:latin typeface="Times New Roman" panose="02020603050405020304" pitchFamily="18" charset="0"/>
                <a:cs typeface="Times New Roman" panose="02020603050405020304" pitchFamily="18" charset="0"/>
              </a:rPr>
              <a:t>/d must be less than 2. If  m = 1 then λ/d is less than 2. </a:t>
            </a:r>
          </a:p>
          <a:p>
            <a:endParaRPr lang="en-US" altLang="zh-CN" sz="2400">
              <a:solidFill>
                <a:schemeClr val="bg1"/>
              </a:solidFill>
              <a:latin typeface="Times New Roman" panose="02020603050405020304" pitchFamily="18" charset="0"/>
              <a:cs typeface="Times New Roman" panose="02020603050405020304" pitchFamily="18" charset="0"/>
            </a:endParaRPr>
          </a:p>
          <a:p>
            <a:r>
              <a:rPr lang="en-US" altLang="zh-CN" sz="2400">
                <a:solidFill>
                  <a:schemeClr val="bg1"/>
                </a:solidFill>
                <a:latin typeface="Times New Roman" panose="02020603050405020304" pitchFamily="18" charset="0"/>
                <a:cs typeface="Times New Roman" panose="02020603050405020304" pitchFamily="18" charset="0"/>
              </a:rPr>
              <a:t>What would need to happen for m to be very large, say 100. Then 100x λ/d must be less than 2, but could be 1. So, 100λ/d = 1, or d = 100λ. For λ = 5000 Å, then d = 0.05 mm, which means a grating with 20 lines/mm, such gratings are called Echelles. </a:t>
            </a:r>
          </a:p>
          <a:p>
            <a:endParaRPr lang="en-US" altLang="zh-CN" sz="2400">
              <a:solidFill>
                <a:schemeClr val="bg1"/>
              </a:solidFill>
              <a:latin typeface="Times New Roman" panose="02020603050405020304" pitchFamily="18" charset="0"/>
              <a:cs typeface="Times New Roman" panose="02020603050405020304" pitchFamily="18" charset="0"/>
            </a:endParaRPr>
          </a:p>
          <a:p>
            <a:r>
              <a:rPr lang="en-US" altLang="zh-CN" sz="2400">
                <a:solidFill>
                  <a:schemeClr val="bg1"/>
                </a:solidFill>
                <a:latin typeface="Times New Roman" panose="02020603050405020304" pitchFamily="18" charset="0"/>
                <a:cs typeface="Times New Roman" panose="02020603050405020304" pitchFamily="18" charset="0"/>
              </a:rPr>
              <a:t>Such gratings are not so easy to manufacture, as d must be very consistent, otherwise m will vary over the surface of the grating. As Echelles are usually mounted in something like a </a:t>
            </a:r>
            <a:r>
              <a:rPr lang="en-US" altLang="zh-CN" sz="2400" err="1">
                <a:solidFill>
                  <a:schemeClr val="bg1"/>
                </a:solidFill>
                <a:latin typeface="Times New Roman" panose="02020603050405020304" pitchFamily="18" charset="0"/>
                <a:cs typeface="Times New Roman" panose="02020603050405020304" pitchFamily="18" charset="0"/>
              </a:rPr>
              <a:t>Czery</a:t>
            </a:r>
            <a:r>
              <a:rPr lang="en-US" altLang="zh-CN" sz="2400">
                <a:solidFill>
                  <a:schemeClr val="bg1"/>
                </a:solidFill>
                <a:latin typeface="Times New Roman" panose="02020603050405020304" pitchFamily="18" charset="0"/>
                <a:cs typeface="Times New Roman" panose="02020603050405020304" pitchFamily="18" charset="0"/>
              </a:rPr>
              <a:t>-Turner arrangement α = </a:t>
            </a:r>
            <a:r>
              <a:rPr lang="zh-CN" altLang="zh-CN" sz="2400">
                <a:solidFill>
                  <a:schemeClr val="bg1"/>
                </a:solidFill>
                <a:latin typeface="Times New Roman" panose="02020603050405020304" pitchFamily="18" charset="0"/>
                <a:cs typeface="Times New Roman" panose="02020603050405020304" pitchFamily="18" charset="0"/>
              </a:rPr>
              <a:t>β</a:t>
            </a:r>
            <a:r>
              <a:rPr lang="en-US" altLang="zh-CN" sz="2400">
                <a:solidFill>
                  <a:schemeClr val="bg1"/>
                </a:solidFill>
                <a:latin typeface="Times New Roman" panose="02020603050405020304" pitchFamily="18" charset="0"/>
                <a:cs typeface="Times New Roman" panose="02020603050405020304" pitchFamily="18" charset="0"/>
              </a:rPr>
              <a:t> and the grating equation is then </a:t>
            </a:r>
            <a:r>
              <a:rPr lang="en-US" altLang="zh-CN" sz="2400" err="1">
                <a:solidFill>
                  <a:schemeClr val="bg1"/>
                </a:solidFill>
                <a:latin typeface="Times New Roman" panose="02020603050405020304" pitchFamily="18" charset="0"/>
                <a:cs typeface="Times New Roman" panose="02020603050405020304" pitchFamily="18" charset="0"/>
              </a:rPr>
              <a:t>mλ</a:t>
            </a:r>
            <a:r>
              <a:rPr lang="en-US" altLang="zh-CN" sz="2400">
                <a:solidFill>
                  <a:schemeClr val="bg1"/>
                </a:solidFill>
                <a:latin typeface="Times New Roman" panose="02020603050405020304" pitchFamily="18" charset="0"/>
                <a:cs typeface="Times New Roman" panose="02020603050405020304" pitchFamily="18" charset="0"/>
              </a:rPr>
              <a:t>/d = 2sinα. Many of the properties of the Echelle grating can be derived from this.</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883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6_1"/>
          <p:cNvPicPr/>
          <p:nvPr/>
        </p:nvPicPr>
        <p:blipFill>
          <a:blip r:embed="rId2">
            <a:extLst>
              <a:ext uri="{28A0092B-C50C-407E-A947-70E740481C1C}">
                <a14:useLocalDpi xmlns:a14="http://schemas.microsoft.com/office/drawing/2010/main" val="0"/>
              </a:ext>
            </a:extLst>
          </a:blip>
          <a:srcRect/>
          <a:stretch>
            <a:fillRect/>
          </a:stretch>
        </p:blipFill>
        <p:spPr bwMode="auto">
          <a:xfrm>
            <a:off x="2644775" y="381000"/>
            <a:ext cx="3756025" cy="2938462"/>
          </a:xfrm>
          <a:prstGeom prst="rect">
            <a:avLst/>
          </a:prstGeom>
          <a:noFill/>
        </p:spPr>
      </p:pic>
      <p:sp>
        <p:nvSpPr>
          <p:cNvPr id="3" name="Rectangle 2"/>
          <p:cNvSpPr/>
          <p:nvPr/>
        </p:nvSpPr>
        <p:spPr>
          <a:xfrm>
            <a:off x="609600" y="3975318"/>
            <a:ext cx="7848600" cy="1815882"/>
          </a:xfrm>
          <a:prstGeom prst="rect">
            <a:avLst/>
          </a:prstGeom>
        </p:spPr>
        <p:txBody>
          <a:bodyPr wrap="square">
            <a:spAutoFit/>
          </a:bodyPr>
          <a:lstStyle/>
          <a:p>
            <a:r>
              <a:rPr lang="en-US" altLang="zh-CN" sz="2800">
                <a:solidFill>
                  <a:schemeClr val="bg1"/>
                </a:solidFill>
                <a:latin typeface="Times New Roman" panose="02020603050405020304" pitchFamily="18" charset="0"/>
                <a:cs typeface="Times New Roman" panose="02020603050405020304" pitchFamily="18" charset="0"/>
              </a:rPr>
              <a:t>A schematic diagram showing the operation of an Echelle grating. For a typical commercially available grating θ = 63 degrees and d = 1/31 mm then at 4000 Å the diffraction order is n = 144.</a:t>
            </a:r>
            <a:endParaRPr lang="zh-CN" altLang="en-US" sz="280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6167735"/>
            <a:ext cx="8763000" cy="461665"/>
          </a:xfrm>
          <a:prstGeom prst="rect">
            <a:avLst/>
          </a:prstGeom>
          <a:noFill/>
        </p:spPr>
        <p:txBody>
          <a:bodyPr wrap="square" rtlCol="0">
            <a:spAutoFit/>
          </a:bodyPr>
          <a:lstStyle/>
          <a:p>
            <a:r>
              <a:rPr lang="en-US" altLang="zh-CN" sz="2400">
                <a:solidFill>
                  <a:schemeClr val="bg1"/>
                </a:solidFill>
                <a:latin typeface="Times New Roman" panose="02020603050405020304" pitchFamily="18" charset="0"/>
                <a:cs typeface="Times New Roman" panose="02020603050405020304" pitchFamily="18" charset="0"/>
              </a:rPr>
              <a:t>T</a:t>
            </a:r>
            <a:r>
              <a:rPr lang="zh-CN" altLang="zh-CN" sz="2400">
                <a:solidFill>
                  <a:schemeClr val="bg1"/>
                </a:solidFill>
                <a:latin typeface="Times New Roman" panose="02020603050405020304" pitchFamily="18" charset="0"/>
                <a:cs typeface="Times New Roman" panose="02020603050405020304" pitchFamily="18" charset="0"/>
              </a:rPr>
              <a:t>h</a:t>
            </a:r>
            <a:r>
              <a:rPr lang="en-US" altLang="zh-CN" sz="2400">
                <a:solidFill>
                  <a:schemeClr val="bg1"/>
                </a:solidFill>
                <a:latin typeface="Times New Roman" panose="02020603050405020304" pitchFamily="18" charset="0"/>
                <a:cs typeface="Times New Roman" panose="02020603050405020304" pitchFamily="18" charset="0"/>
              </a:rPr>
              <a:t>e  following is from t</a:t>
            </a:r>
            <a:r>
              <a:rPr lang="zh-CN" altLang="zh-CN" sz="2400">
                <a:solidFill>
                  <a:schemeClr val="bg1"/>
                </a:solidFill>
                <a:latin typeface="Times New Roman" panose="02020603050405020304" pitchFamily="18" charset="0"/>
                <a:cs typeface="Times New Roman" panose="02020603050405020304" pitchFamily="18" charset="0"/>
              </a:rPr>
              <a:t>h</a:t>
            </a:r>
            <a:r>
              <a:rPr lang="en-US" altLang="zh-CN" sz="2400">
                <a:solidFill>
                  <a:schemeClr val="bg1"/>
                </a:solidFill>
                <a:latin typeface="Times New Roman" panose="02020603050405020304" pitchFamily="18" charset="0"/>
                <a:cs typeface="Times New Roman" panose="02020603050405020304" pitchFamily="18" charset="0"/>
              </a:rPr>
              <a:t>e diffraction grating </a:t>
            </a:r>
            <a:r>
              <a:rPr lang="zh-CN" altLang="zh-CN" sz="2400">
                <a:solidFill>
                  <a:schemeClr val="bg1"/>
                </a:solidFill>
                <a:latin typeface="Times New Roman" panose="02020603050405020304" pitchFamily="18" charset="0"/>
                <a:cs typeface="Times New Roman" panose="02020603050405020304" pitchFamily="18" charset="0"/>
              </a:rPr>
              <a:t>h</a:t>
            </a:r>
            <a:r>
              <a:rPr lang="en-US" altLang="zh-CN" sz="2400">
                <a:solidFill>
                  <a:schemeClr val="bg1"/>
                </a:solidFill>
                <a:latin typeface="Times New Roman" panose="02020603050405020304" pitchFamily="18" charset="0"/>
                <a:cs typeface="Times New Roman" panose="02020603050405020304" pitchFamily="18" charset="0"/>
              </a:rPr>
              <a:t>and book  c</a:t>
            </a:r>
            <a:r>
              <a:rPr lang="zh-CN" altLang="zh-CN" sz="2400">
                <a:solidFill>
                  <a:schemeClr val="bg1"/>
                </a:solidFill>
                <a:latin typeface="Times New Roman" panose="02020603050405020304" pitchFamily="18" charset="0"/>
                <a:cs typeface="Times New Roman" panose="02020603050405020304" pitchFamily="18" charset="0"/>
              </a:rPr>
              <a:t>h</a:t>
            </a:r>
            <a:r>
              <a:rPr lang="en-US" altLang="zh-CN" sz="2400" err="1">
                <a:solidFill>
                  <a:schemeClr val="bg1"/>
                </a:solidFill>
                <a:latin typeface="Times New Roman" panose="02020603050405020304" pitchFamily="18" charset="0"/>
                <a:cs typeface="Times New Roman" panose="02020603050405020304" pitchFamily="18" charset="0"/>
              </a:rPr>
              <a:t>apter</a:t>
            </a:r>
            <a:r>
              <a:rPr lang="en-US" altLang="zh-CN" sz="2400">
                <a:solidFill>
                  <a:schemeClr val="bg1"/>
                </a:solidFill>
                <a:latin typeface="Times New Roman" panose="02020603050405020304" pitchFamily="18" charset="0"/>
                <a:cs typeface="Times New Roman" panose="02020603050405020304" pitchFamily="18" charset="0"/>
              </a:rPr>
              <a:t> 11</a:t>
            </a:r>
            <a:endParaRPr lang="zh-CN" altLang="en-US" sz="2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446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7650" y="0"/>
            <a:ext cx="5772150" cy="68357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906789" y="76200"/>
            <a:ext cx="3237211" cy="1847850"/>
          </a:xfrm>
          <a:prstGeom prst="rect">
            <a:avLst/>
          </a:prstGeom>
          <a:noFill/>
          <a:ln w="9525">
            <a:noFill/>
            <a:miter lim="800000"/>
            <a:headEnd/>
            <a:tailEnd/>
          </a:ln>
        </p:spPr>
      </p:pic>
    </p:spTree>
    <p:extLst>
      <p:ext uri="{BB962C8B-B14F-4D97-AF65-F5344CB8AC3E}">
        <p14:creationId xmlns:p14="http://schemas.microsoft.com/office/powerpoint/2010/main" val="2732237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36788"/>
            <a:ext cx="6216851"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8839200" cy="1384995"/>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Replacing </a:t>
            </a:r>
            <a:r>
              <a:rPr lang="zh-CN" altLang="en-US" sz="2800">
                <a:solidFill>
                  <a:schemeClr val="bg1"/>
                </a:solidFill>
                <a:latin typeface="Times New Roman" panose="02020603050405020304" pitchFamily="18" charset="0"/>
                <a:cs typeface="Times New Roman" panose="02020603050405020304" pitchFamily="18" charset="0"/>
              </a:rPr>
              <a:t> </a:t>
            </a:r>
            <a:r>
              <a:rPr lang="en-US" altLang="zh-CN" sz="2800">
                <a:solidFill>
                  <a:schemeClr val="bg1"/>
                </a:solidFill>
                <a:latin typeface="Times New Roman" panose="02020603050405020304" pitchFamily="18" charset="0"/>
                <a:cs typeface="Times New Roman" panose="02020603050405020304" pitchFamily="18" charset="0"/>
              </a:rPr>
              <a:t>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2nd concave mirror  by a concave grating  wit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grooves crossed compared to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plane (ec</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elle) grating leads to t</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 basic ec</a:t>
            </a:r>
            <a:r>
              <a:rPr lang="en-US" altLang="zh-CN" sz="2800">
                <a:solidFill>
                  <a:schemeClr val="bg1"/>
                </a:solidFill>
              </a:rPr>
              <a:t>h</a:t>
            </a:r>
            <a:r>
              <a:rPr lang="en-US" altLang="zh-CN" sz="2800">
                <a:solidFill>
                  <a:schemeClr val="bg1"/>
                </a:solidFill>
                <a:latin typeface="Times New Roman" panose="02020603050405020304" pitchFamily="18" charset="0"/>
                <a:cs typeface="Times New Roman" panose="02020603050405020304" pitchFamily="18" charset="0"/>
              </a:rPr>
              <a:t>elle spectrometer design</a:t>
            </a:r>
            <a:endParaRPr lang="zh-CN" alt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7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731514"/>
            <a:ext cx="8872537" cy="577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01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14400"/>
            <a:ext cx="8305800" cy="5632450"/>
          </a:xfrm>
          <a:prstGeom prst="rect">
            <a:avLst/>
          </a:prstGeom>
          <a:noFill/>
        </p:spPr>
        <p:txBody>
          <a:bodyPr>
            <a:spAutoFit/>
          </a:bodyPr>
          <a:lstStyle/>
          <a:p>
            <a:pPr>
              <a:defRPr/>
            </a:pPr>
            <a:r>
              <a:rPr lang="en-US" sz="2400">
                <a:solidFill>
                  <a:prstClr val="white"/>
                </a:solidFill>
                <a:latin typeface="Times New Roman" pitchFamily="18" charset="0"/>
                <a:cs typeface="Times New Roman" pitchFamily="18" charset="0"/>
              </a:rPr>
              <a:t>At 300 Å, which instrument is most efficient, grazing or normal incidence ?</a:t>
            </a:r>
          </a:p>
          <a:p>
            <a:pPr>
              <a:defRPr/>
            </a:pPr>
            <a:endParaRPr lang="en-US" sz="2400">
              <a:solidFill>
                <a:prstClr val="white"/>
              </a:solidFill>
              <a:latin typeface="Times New Roman" pitchFamily="18" charset="0"/>
              <a:cs typeface="Times New Roman" pitchFamily="18" charset="0"/>
            </a:endParaRPr>
          </a:p>
          <a:p>
            <a:pPr>
              <a:defRPr/>
            </a:pPr>
            <a:r>
              <a:rPr lang="en-US" sz="2400">
                <a:solidFill>
                  <a:prstClr val="white"/>
                </a:solidFill>
                <a:latin typeface="Times New Roman" pitchFamily="18" charset="0"/>
                <a:cs typeface="Times New Roman" pitchFamily="18" charset="0"/>
              </a:rPr>
              <a:t>What are the defining points ?</a:t>
            </a:r>
          </a:p>
          <a:p>
            <a:pPr>
              <a:defRPr/>
            </a:pPr>
            <a:endParaRPr lang="en-US" sz="2400">
              <a:solidFill>
                <a:prstClr val="white"/>
              </a:solidFill>
              <a:latin typeface="Times New Roman" pitchFamily="18" charset="0"/>
              <a:cs typeface="Times New Roman" pitchFamily="18" charset="0"/>
            </a:endParaRPr>
          </a:p>
          <a:p>
            <a:pPr marL="342900" indent="-342900">
              <a:buFontTx/>
              <a:buAutoNum type="alphaLcParenBoth"/>
              <a:defRPr/>
            </a:pPr>
            <a:r>
              <a:rPr lang="en-US" sz="2400">
                <a:solidFill>
                  <a:prstClr val="white"/>
                </a:solidFill>
                <a:latin typeface="Times New Roman" pitchFamily="18" charset="0"/>
                <a:cs typeface="Times New Roman" pitchFamily="18" charset="0"/>
              </a:rPr>
              <a:t>The reflectivity of 300 Å photons at normal incidence is around 20 % whereas it is close to 100 % at grazing incidence !</a:t>
            </a:r>
          </a:p>
          <a:p>
            <a:pPr marL="342900" indent="-342900">
              <a:buFontTx/>
              <a:buAutoNum type="alphaLcParenBoth"/>
              <a:defRPr/>
            </a:pPr>
            <a:endParaRPr lang="en-US" sz="2400">
              <a:solidFill>
                <a:prstClr val="white"/>
              </a:solidFill>
              <a:latin typeface="Times New Roman" pitchFamily="18" charset="0"/>
              <a:cs typeface="Times New Roman" pitchFamily="18" charset="0"/>
            </a:endParaRPr>
          </a:p>
          <a:p>
            <a:pPr marL="342900" indent="-342900">
              <a:defRPr/>
            </a:pPr>
            <a:r>
              <a:rPr lang="en-US" sz="2400">
                <a:solidFill>
                  <a:prstClr val="white"/>
                </a:solidFill>
                <a:latin typeface="Times New Roman" pitchFamily="18" charset="0"/>
                <a:cs typeface="Times New Roman" pitchFamily="18" charset="0"/>
              </a:rPr>
              <a:t>       So, grazing incidence is winning !</a:t>
            </a:r>
          </a:p>
          <a:p>
            <a:pPr marL="342900" indent="-342900">
              <a:defRPr/>
            </a:pPr>
            <a:endParaRPr lang="en-US" sz="2400">
              <a:solidFill>
                <a:prstClr val="white"/>
              </a:solidFill>
              <a:latin typeface="Times New Roman" pitchFamily="18" charset="0"/>
              <a:cs typeface="Times New Roman" pitchFamily="18" charset="0"/>
            </a:endParaRPr>
          </a:p>
          <a:p>
            <a:pPr marL="342900" indent="-342900">
              <a:buFontTx/>
              <a:buAutoNum type="alphaLcParenBoth" startAt="2"/>
              <a:defRPr/>
            </a:pPr>
            <a:r>
              <a:rPr lang="en-US" sz="2400">
                <a:solidFill>
                  <a:prstClr val="white"/>
                </a:solidFill>
                <a:latin typeface="Times New Roman" pitchFamily="18" charset="0"/>
                <a:cs typeface="Times New Roman" pitchFamily="18" charset="0"/>
              </a:rPr>
              <a:t>But due to aberrations, the F/number at grazing incidence is limited to around F/50, where as F/10 is OK at normal incidence. </a:t>
            </a:r>
          </a:p>
          <a:p>
            <a:pPr marL="342900" indent="-342900">
              <a:defRPr/>
            </a:pPr>
            <a:endParaRPr lang="en-US" sz="2400">
              <a:solidFill>
                <a:prstClr val="white"/>
              </a:solidFill>
              <a:latin typeface="Times New Roman" pitchFamily="18" charset="0"/>
              <a:cs typeface="Times New Roman" pitchFamily="18" charset="0"/>
            </a:endParaRPr>
          </a:p>
          <a:p>
            <a:pPr marL="342900" indent="-342900">
              <a:defRPr/>
            </a:pPr>
            <a:r>
              <a:rPr lang="en-US" sz="2400">
                <a:solidFill>
                  <a:prstClr val="white"/>
                </a:solidFill>
                <a:latin typeface="Times New Roman" pitchFamily="18" charset="0"/>
                <a:cs typeface="Times New Roman" pitchFamily="18" charset="0"/>
              </a:rPr>
              <a:t>    Looks like an even match !  50/10 is 5 and 100/20 is also 5.</a:t>
            </a:r>
          </a:p>
        </p:txBody>
      </p:sp>
      <p:sp>
        <p:nvSpPr>
          <p:cNvPr id="16387" name="TextBox 2"/>
          <p:cNvSpPr txBox="1">
            <a:spLocks noChangeArrowheads="1"/>
          </p:cNvSpPr>
          <p:nvPr/>
        </p:nvSpPr>
        <p:spPr bwMode="auto">
          <a:xfrm>
            <a:off x="228600" y="228600"/>
            <a:ext cx="8382000" cy="523875"/>
          </a:xfrm>
          <a:prstGeom prst="rect">
            <a:avLst/>
          </a:prstGeom>
          <a:noFill/>
          <a:ln w="9525">
            <a:noFill/>
            <a:miter lim="800000"/>
            <a:headEnd/>
            <a:tailEnd/>
          </a:ln>
        </p:spPr>
        <p:txBody>
          <a:bodyPr>
            <a:spAutoFit/>
          </a:bodyPr>
          <a:lstStyle/>
          <a:p>
            <a:pPr algn="ctr"/>
            <a:r>
              <a:rPr lang="en-US" sz="2800" b="1">
                <a:solidFill>
                  <a:prstClr val="white"/>
                </a:solidFill>
                <a:latin typeface="Times New Roman" pitchFamily="18" charset="0"/>
                <a:cs typeface="Times New Roman" pitchFamily="18" charset="0"/>
              </a:rPr>
              <a:t>Normal </a:t>
            </a:r>
            <a:r>
              <a:rPr lang="en-US" sz="2800" b="1" err="1">
                <a:solidFill>
                  <a:prstClr val="white"/>
                </a:solidFill>
                <a:latin typeface="Times New Roman" pitchFamily="18" charset="0"/>
                <a:cs typeface="Times New Roman" pitchFamily="18" charset="0"/>
              </a:rPr>
              <a:t>vrs</a:t>
            </a:r>
            <a:r>
              <a:rPr lang="en-US" sz="2800" b="1">
                <a:solidFill>
                  <a:prstClr val="white"/>
                </a:solidFill>
                <a:latin typeface="Times New Roman" pitchFamily="18" charset="0"/>
                <a:cs typeface="Times New Roman" pitchFamily="18" charset="0"/>
              </a:rPr>
              <a:t> Grazing Incidence </a:t>
            </a:r>
          </a:p>
        </p:txBody>
      </p:sp>
    </p:spTree>
    <p:extLst>
      <p:ext uri="{BB962C8B-B14F-4D97-AF65-F5344CB8AC3E}">
        <p14:creationId xmlns:p14="http://schemas.microsoft.com/office/powerpoint/2010/main" val="3276723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 y="1460500"/>
            <a:ext cx="7924800" cy="1816100"/>
          </a:xfrm>
          <a:prstGeom prst="rect">
            <a:avLst/>
          </a:prstGeom>
          <a:noFill/>
          <a:ln w="9525">
            <a:noFill/>
            <a:miter lim="800000"/>
            <a:headEnd/>
            <a:tailEnd/>
          </a:ln>
        </p:spPr>
        <p:txBody>
          <a:bodyPr>
            <a:spAutoFit/>
          </a:bodyPr>
          <a:lstStyle/>
          <a:p>
            <a:r>
              <a:rPr lang="en-US" sz="2400">
                <a:solidFill>
                  <a:prstClr val="white"/>
                </a:solidFill>
                <a:latin typeface="Times New Roman" pitchFamily="18" charset="0"/>
                <a:cs typeface="Times New Roman" pitchFamily="18" charset="0"/>
              </a:rPr>
              <a:t>But light collection is from the surface area of the grating, so related to (F/number)</a:t>
            </a:r>
            <a:r>
              <a:rPr lang="en-US" sz="2400" baseline="30000">
                <a:solidFill>
                  <a:prstClr val="white"/>
                </a:solidFill>
                <a:latin typeface="Times New Roman" pitchFamily="18" charset="0"/>
                <a:cs typeface="Times New Roman" pitchFamily="18" charset="0"/>
              </a:rPr>
              <a:t>2</a:t>
            </a:r>
          </a:p>
          <a:p>
            <a:endParaRPr lang="en-US" sz="2400" baseline="30000">
              <a:solidFill>
                <a:prstClr val="white"/>
              </a:solidFill>
              <a:latin typeface="Times New Roman" pitchFamily="18" charset="0"/>
              <a:cs typeface="Times New Roman" pitchFamily="18" charset="0"/>
            </a:endParaRPr>
          </a:p>
          <a:p>
            <a:r>
              <a:rPr lang="en-US" sz="2400">
                <a:solidFill>
                  <a:prstClr val="white"/>
                </a:solidFill>
                <a:latin typeface="Times New Roman" pitchFamily="18" charset="0"/>
                <a:cs typeface="Times New Roman" pitchFamily="18" charset="0"/>
              </a:rPr>
              <a:t>So, at least at 300 Å the normal incidence spectrometer is still a better choice !</a:t>
            </a:r>
          </a:p>
        </p:txBody>
      </p:sp>
      <p:sp>
        <p:nvSpPr>
          <p:cNvPr id="17411" name="TextBox 2"/>
          <p:cNvSpPr txBox="1">
            <a:spLocks noChangeArrowheads="1"/>
          </p:cNvSpPr>
          <p:nvPr/>
        </p:nvSpPr>
        <p:spPr bwMode="auto">
          <a:xfrm>
            <a:off x="381000" y="3665538"/>
            <a:ext cx="8077200" cy="830262"/>
          </a:xfrm>
          <a:prstGeom prst="rect">
            <a:avLst/>
          </a:prstGeom>
          <a:noFill/>
          <a:ln w="9525">
            <a:noFill/>
            <a:miter lim="800000"/>
            <a:headEnd/>
            <a:tailEnd/>
          </a:ln>
        </p:spPr>
        <p:txBody>
          <a:bodyPr>
            <a:spAutoFit/>
          </a:bodyPr>
          <a:lstStyle/>
          <a:p>
            <a:r>
              <a:rPr lang="en-US" sz="2400">
                <a:solidFill>
                  <a:prstClr val="white"/>
                </a:solidFill>
                <a:latin typeface="Times New Roman" pitchFamily="18" charset="0"/>
                <a:cs typeface="Times New Roman" pitchFamily="18" charset="0"/>
              </a:rPr>
              <a:t>Normal incidence has been used down to around 250 (or  a little less) Å in Lund. </a:t>
            </a:r>
          </a:p>
        </p:txBody>
      </p:sp>
    </p:spTree>
    <p:extLst>
      <p:ext uri="{BB962C8B-B14F-4D97-AF65-F5344CB8AC3E}">
        <p14:creationId xmlns:p14="http://schemas.microsoft.com/office/powerpoint/2010/main" val="143548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14980"/>
            <a:ext cx="7696200" cy="523220"/>
          </a:xfrm>
          <a:prstGeom prst="rect">
            <a:avLst/>
          </a:prstGeom>
          <a:noFill/>
        </p:spPr>
        <p:txBody>
          <a:bodyPr wrap="square" rtlCol="0">
            <a:spAutoFit/>
          </a:bodyPr>
          <a:lstStyle/>
          <a:p>
            <a:r>
              <a:rPr lang="en-US" altLang="zh-CN" sz="2800">
                <a:solidFill>
                  <a:schemeClr val="bg1"/>
                </a:solidFill>
                <a:latin typeface="Times New Roman" panose="02020603050405020304" pitchFamily="18" charset="0"/>
                <a:cs typeface="Times New Roman" panose="02020603050405020304" pitchFamily="18" charset="0"/>
              </a:rPr>
              <a:t>A use of Diffraction, MAX synchrotron lab in Lund</a:t>
            </a:r>
            <a:endParaRPr lang="zh-CN" altLang="en-US" sz="2800">
              <a:solidFill>
                <a:schemeClr val="bg1"/>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20134" cy="493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8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686800" cy="830997"/>
          </a:xfrm>
          <a:prstGeom prst="rect">
            <a:avLst/>
          </a:prstGeom>
        </p:spPr>
        <p:txBody>
          <a:bodyPr wrap="square">
            <a:spAutoFit/>
          </a:bodyPr>
          <a:lstStyle/>
          <a:p>
            <a:r>
              <a:rPr lang="en-GB" altLang="zh-CN" sz="2400">
                <a:solidFill>
                  <a:schemeClr val="bg1"/>
                </a:solidFill>
                <a:latin typeface="Times New Roman" panose="02020603050405020304" pitchFamily="18" charset="0"/>
                <a:cs typeface="Times New Roman" panose="02020603050405020304" pitchFamily="18" charset="0"/>
                <a:hlinkClick r:id="rId2"/>
              </a:rPr>
              <a:t>https://www.photonics.com/Products/Diffraction_Grating_Handbook/pr65173</a:t>
            </a:r>
            <a:endParaRPr lang="en-GB" altLang="zh-CN" sz="2400">
              <a:solidFill>
                <a:schemeClr val="bg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8" y="838200"/>
            <a:ext cx="336232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60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069140"/>
            <a:ext cx="9067800" cy="1569660"/>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Sometimes it is the environment, sometimes the dispersion element and sometimes the detector which limits the wavelength region that can be covered. </a:t>
            </a:r>
            <a:endParaRPr lang="zh-CN" altLang="en-US" sz="32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 y="259140"/>
            <a:ext cx="8915400" cy="2062103"/>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The region of interest for spectroscopy is usually limited to infra-red through to x rays. So, no discussion on micro and radio waves here (but clearly of astronomy interest) </a:t>
            </a:r>
          </a:p>
        </p:txBody>
      </p:sp>
      <p:sp>
        <p:nvSpPr>
          <p:cNvPr id="5" name="Rectangle 4"/>
          <p:cNvSpPr/>
          <p:nvPr/>
        </p:nvSpPr>
        <p:spPr>
          <a:xfrm>
            <a:off x="152400" y="2504182"/>
            <a:ext cx="8229600" cy="1077218"/>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Even so, no one instrument can cover such a large wavelength region. </a:t>
            </a:r>
          </a:p>
        </p:txBody>
      </p:sp>
      <p:sp>
        <p:nvSpPr>
          <p:cNvPr id="6" name="TextBox 5"/>
          <p:cNvSpPr txBox="1"/>
          <p:nvPr/>
        </p:nvSpPr>
        <p:spPr>
          <a:xfrm>
            <a:off x="152400" y="5867400"/>
            <a:ext cx="7848600" cy="584775"/>
          </a:xfrm>
          <a:prstGeom prst="rect">
            <a:avLst/>
          </a:prstGeom>
          <a:noFill/>
        </p:spPr>
        <p:txBody>
          <a:bodyPr wrap="square" rtlCol="0">
            <a:spAutoFit/>
          </a:bodyPr>
          <a:lstStyle/>
          <a:p>
            <a:r>
              <a:rPr lang="en-US" altLang="zh-CN" sz="3200">
                <a:solidFill>
                  <a:schemeClr val="bg1"/>
                </a:solidFill>
                <a:latin typeface="Times New Roman" panose="02020603050405020304" pitchFamily="18" charset="0"/>
                <a:cs typeface="Times New Roman" panose="02020603050405020304" pitchFamily="18" charset="0"/>
              </a:rPr>
              <a:t>We will discuss all t</a:t>
            </a:r>
            <a:r>
              <a:rPr lang="zh-CN" altLang="zh-CN" sz="3200">
                <a:solidFill>
                  <a:schemeClr val="bg1"/>
                </a:solidFill>
              </a:rPr>
              <a:t>h</a:t>
            </a:r>
            <a:r>
              <a:rPr lang="en-US" altLang="zh-CN" sz="3200" err="1">
                <a:solidFill>
                  <a:schemeClr val="bg1"/>
                </a:solidFill>
              </a:rPr>
              <a:t>r</a:t>
            </a:r>
            <a:r>
              <a:rPr lang="en-US" altLang="zh-CN" sz="3200" err="1">
                <a:solidFill>
                  <a:schemeClr val="bg1"/>
                </a:solidFill>
                <a:latin typeface="Times New Roman" panose="02020603050405020304" pitchFamily="18" charset="0"/>
                <a:cs typeface="Times New Roman" panose="02020603050405020304" pitchFamily="18" charset="0"/>
              </a:rPr>
              <a:t>ee</a:t>
            </a:r>
            <a:r>
              <a:rPr lang="en-US" altLang="zh-CN" sz="3200">
                <a:solidFill>
                  <a:schemeClr val="bg1"/>
                </a:solidFill>
                <a:latin typeface="Times New Roman" panose="02020603050405020304" pitchFamily="18" charset="0"/>
                <a:cs typeface="Times New Roman" panose="02020603050405020304" pitchFamily="18" charset="0"/>
              </a:rPr>
              <a:t> of t</a:t>
            </a:r>
            <a:r>
              <a:rPr lang="en-US" altLang="zh-CN" sz="3200">
                <a:solidFill>
                  <a:schemeClr val="bg1"/>
                </a:solidFill>
              </a:rPr>
              <a:t>hese </a:t>
            </a:r>
            <a:r>
              <a:rPr lang="en-US" altLang="zh-CN" sz="3200">
                <a:solidFill>
                  <a:schemeClr val="bg1"/>
                </a:solidFill>
                <a:latin typeface="Times New Roman" panose="02020603050405020304" pitchFamily="18" charset="0"/>
                <a:cs typeface="Times New Roman" panose="02020603050405020304" pitchFamily="18" charset="0"/>
              </a:rPr>
              <a:t>issues</a:t>
            </a:r>
            <a:endParaRPr lang="zh-CN" alt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8570"/>
            <a:ext cx="8534400" cy="3539430"/>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Why the names ‘vacuum ultra violet”, “soft x ray”, and “x ray”? Vacuum ultra-violet begins at around 2000 Å. Quartz stops transmitting light at about this wavelength, normal glass is not transparent from around 3500 Å. But this would not mean a vacuum is needed. </a:t>
            </a:r>
          </a:p>
          <a:p>
            <a:endParaRPr lang="en-US" altLang="zh-CN" sz="320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800" y="335340"/>
            <a:ext cx="8077200" cy="1569660"/>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There are reasons why different regions of the full spectrum have names. </a:t>
            </a:r>
          </a:p>
          <a:p>
            <a:endParaRPr lang="en-US" altLang="zh-CN" sz="320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1894582"/>
            <a:ext cx="8915400" cy="1077218"/>
          </a:xfrm>
          <a:prstGeom prst="rect">
            <a:avLst/>
          </a:prstGeom>
        </p:spPr>
        <p:txBody>
          <a:bodyPr wrap="square">
            <a:spAutoFit/>
          </a:bodyPr>
          <a:lstStyle/>
          <a:p>
            <a:r>
              <a:rPr lang="en-US" altLang="zh-CN" sz="3200">
                <a:solidFill>
                  <a:schemeClr val="bg1"/>
                </a:solidFill>
                <a:latin typeface="Times New Roman" panose="02020603050405020304" pitchFamily="18" charset="0"/>
                <a:cs typeface="Times New Roman" panose="02020603050405020304" pitchFamily="18" charset="0"/>
              </a:rPr>
              <a:t>The visible region (3800 - to 7500 Å) is obvious, as are the infra-red and ultra-violet regions. </a:t>
            </a:r>
          </a:p>
        </p:txBody>
      </p:sp>
    </p:spTree>
    <p:extLst>
      <p:ext uri="{BB962C8B-B14F-4D97-AF65-F5344CB8AC3E}">
        <p14:creationId xmlns:p14="http://schemas.microsoft.com/office/powerpoint/2010/main" val="35473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70</Slides>
  <Notes>4</Notes>
  <HiddenSlides>0</HiddenSlides>
  <ScaleCrop>false</ScaleCrop>
  <HeadingPairs>
    <vt:vector size="4" baseType="variant">
      <vt:variant>
        <vt:lpstr>Theme</vt:lpstr>
      </vt:variant>
      <vt:variant>
        <vt:i4>6</vt:i4>
      </vt:variant>
      <vt:variant>
        <vt:lpstr>Slide Titles</vt:lpstr>
      </vt:variant>
      <vt:variant>
        <vt:i4>70</vt:i4>
      </vt:variant>
    </vt:vector>
  </HeadingPairs>
  <TitlesOfParts>
    <vt:vector size="76" baseType="lpstr">
      <vt:lpstr>Office Theme</vt:lpstr>
      <vt:lpstr>2_Office Theme</vt:lpstr>
      <vt:lpstr>3_Office Theme</vt:lpstr>
      <vt:lpstr>Flow</vt:lpstr>
      <vt:lpstr>1_Flow</vt:lpstr>
      <vt:lpstr>2_Flow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R-LT</dc:creator>
  <cp:revision>3</cp:revision>
  <dcterms:created xsi:type="dcterms:W3CDTF">2006-08-16T00:00:00Z</dcterms:created>
  <dcterms:modified xsi:type="dcterms:W3CDTF">2023-12-20T15:06:56Z</dcterms:modified>
</cp:coreProperties>
</file>