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69"/>
  </p:notesMasterIdLst>
  <p:sldIdLst>
    <p:sldId id="297" r:id="rId5"/>
    <p:sldId id="298" r:id="rId6"/>
    <p:sldId id="299" r:id="rId7"/>
    <p:sldId id="301" r:id="rId8"/>
    <p:sldId id="300" r:id="rId9"/>
    <p:sldId id="302" r:id="rId10"/>
    <p:sldId id="258" r:id="rId11"/>
    <p:sldId id="278" r:id="rId12"/>
    <p:sldId id="316" r:id="rId13"/>
    <p:sldId id="317" r:id="rId14"/>
    <p:sldId id="318" r:id="rId15"/>
    <p:sldId id="259" r:id="rId16"/>
    <p:sldId id="260" r:id="rId17"/>
    <p:sldId id="261" r:id="rId18"/>
    <p:sldId id="262" r:id="rId19"/>
    <p:sldId id="265" r:id="rId20"/>
    <p:sldId id="263" r:id="rId21"/>
    <p:sldId id="264" r:id="rId22"/>
    <p:sldId id="266" r:id="rId23"/>
    <p:sldId id="296" r:id="rId24"/>
    <p:sldId id="270" r:id="rId25"/>
    <p:sldId id="284" r:id="rId26"/>
    <p:sldId id="271" r:id="rId27"/>
    <p:sldId id="274" r:id="rId28"/>
    <p:sldId id="273" r:id="rId29"/>
    <p:sldId id="280" r:id="rId30"/>
    <p:sldId id="281" r:id="rId31"/>
    <p:sldId id="272" r:id="rId32"/>
    <p:sldId id="275" r:id="rId33"/>
    <p:sldId id="282" r:id="rId34"/>
    <p:sldId id="286" r:id="rId35"/>
    <p:sldId id="285" r:id="rId36"/>
    <p:sldId id="276" r:id="rId37"/>
    <p:sldId id="277" r:id="rId38"/>
    <p:sldId id="283" r:id="rId39"/>
    <p:sldId id="287" r:id="rId40"/>
    <p:sldId id="288" r:id="rId41"/>
    <p:sldId id="267" r:id="rId42"/>
    <p:sldId id="320" r:id="rId43"/>
    <p:sldId id="322" r:id="rId44"/>
    <p:sldId id="292" r:id="rId45"/>
    <p:sldId id="293" r:id="rId46"/>
    <p:sldId id="294" r:id="rId47"/>
    <p:sldId id="295" r:id="rId48"/>
    <p:sldId id="303" r:id="rId49"/>
    <p:sldId id="304" r:id="rId50"/>
    <p:sldId id="307" r:id="rId51"/>
    <p:sldId id="306" r:id="rId52"/>
    <p:sldId id="305" r:id="rId53"/>
    <p:sldId id="309" r:id="rId54"/>
    <p:sldId id="308" r:id="rId55"/>
    <p:sldId id="310" r:id="rId56"/>
    <p:sldId id="314" r:id="rId57"/>
    <p:sldId id="313" r:id="rId58"/>
    <p:sldId id="312" r:id="rId59"/>
    <p:sldId id="311" r:id="rId60"/>
    <p:sldId id="323" r:id="rId61"/>
    <p:sldId id="324" r:id="rId62"/>
    <p:sldId id="325" r:id="rId63"/>
    <p:sldId id="326" r:id="rId64"/>
    <p:sldId id="330" r:id="rId65"/>
    <p:sldId id="328" r:id="rId66"/>
    <p:sldId id="329" r:id="rId67"/>
    <p:sldId id="315"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0" autoAdjust="0"/>
  </p:normalViewPr>
  <p:slideViewPr>
    <p:cSldViewPr>
      <p:cViewPr varScale="1">
        <p:scale>
          <a:sx n="82" d="100"/>
          <a:sy n="82" d="100"/>
        </p:scale>
        <p:origin x="2078"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E66E95-F36C-44A0-8963-DE84461AE6B6}" type="datetimeFigureOut">
              <a:rPr lang="zh-CN" altLang="en-US" smtClean="0"/>
              <a:t>2024/1/2</a:t>
            </a:fld>
            <a:endParaRPr lang="zh-CN"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EC83F3-1A87-4EA3-8960-EBC2C5AFC5CA}" type="slidenum">
              <a:rPr lang="zh-CN" altLang="en-US" smtClean="0"/>
              <a:t>‹#›</a:t>
            </a:fld>
            <a:endParaRPr lang="zh-CN" altLang="en-US"/>
          </a:p>
        </p:txBody>
      </p:sp>
    </p:spTree>
    <p:extLst>
      <p:ext uri="{BB962C8B-B14F-4D97-AF65-F5344CB8AC3E}">
        <p14:creationId xmlns:p14="http://schemas.microsoft.com/office/powerpoint/2010/main" val="98501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EC83F3-1A87-4EA3-8960-EBC2C5AFC5CA}" type="slidenum">
              <a:rPr lang="zh-CN" altLang="en-US" smtClean="0"/>
              <a:t>1</a:t>
            </a:fld>
            <a:endParaRPr lang="zh-CN" altLang="en-US"/>
          </a:p>
        </p:txBody>
      </p:sp>
    </p:spTree>
    <p:extLst>
      <p:ext uri="{BB962C8B-B14F-4D97-AF65-F5344CB8AC3E}">
        <p14:creationId xmlns:p14="http://schemas.microsoft.com/office/powerpoint/2010/main" val="840259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EC83F3-1A87-4EA3-8960-EBC2C5AFC5CA}" type="slidenum">
              <a:rPr lang="zh-CN" altLang="en-US" smtClean="0"/>
              <a:t>3</a:t>
            </a:fld>
            <a:endParaRPr lang="zh-CN" altLang="en-US"/>
          </a:p>
        </p:txBody>
      </p:sp>
    </p:spTree>
    <p:extLst>
      <p:ext uri="{BB962C8B-B14F-4D97-AF65-F5344CB8AC3E}">
        <p14:creationId xmlns:p14="http://schemas.microsoft.com/office/powerpoint/2010/main" val="568546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38EC83F3-1A87-4EA3-8960-EBC2C5AFC5CA}" type="slidenum">
              <a:rPr lang="zh-CN" altLang="en-US" smtClean="0"/>
              <a:t>12</a:t>
            </a:fld>
            <a:endParaRPr lang="zh-CN" altLang="en-US"/>
          </a:p>
        </p:txBody>
      </p:sp>
    </p:spTree>
    <p:extLst>
      <p:ext uri="{BB962C8B-B14F-4D97-AF65-F5344CB8AC3E}">
        <p14:creationId xmlns:p14="http://schemas.microsoft.com/office/powerpoint/2010/main" val="2484532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38EC83F3-1A87-4EA3-8960-EBC2C5AFC5CA}" type="slidenum">
              <a:rPr lang="zh-CN" altLang="en-US" smtClean="0"/>
              <a:t>15</a:t>
            </a:fld>
            <a:endParaRPr lang="zh-CN" altLang="en-US"/>
          </a:p>
        </p:txBody>
      </p:sp>
    </p:spTree>
    <p:extLst>
      <p:ext uri="{BB962C8B-B14F-4D97-AF65-F5344CB8AC3E}">
        <p14:creationId xmlns:p14="http://schemas.microsoft.com/office/powerpoint/2010/main" val="3406507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38EC83F3-1A87-4EA3-8960-EBC2C5AFC5CA}" type="slidenum">
              <a:rPr lang="zh-CN" altLang="en-US" smtClean="0">
                <a:solidFill>
                  <a:prstClr val="black"/>
                </a:solidFill>
              </a:rPr>
              <a:pPr/>
              <a:t>39</a:t>
            </a:fld>
            <a:endParaRPr lang="zh-CN" altLang="en-US">
              <a:solidFill>
                <a:prstClr val="black"/>
              </a:solidFill>
            </a:endParaRPr>
          </a:p>
        </p:txBody>
      </p:sp>
    </p:spTree>
    <p:extLst>
      <p:ext uri="{BB962C8B-B14F-4D97-AF65-F5344CB8AC3E}">
        <p14:creationId xmlns:p14="http://schemas.microsoft.com/office/powerpoint/2010/main" val="2548418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38EC83F3-1A87-4EA3-8960-EBC2C5AFC5CA}" type="slidenum">
              <a:rPr lang="zh-CN" altLang="en-US" smtClean="0"/>
              <a:t>48</a:t>
            </a:fld>
            <a:endParaRPr lang="zh-CN" altLang="en-US"/>
          </a:p>
        </p:txBody>
      </p:sp>
    </p:spTree>
    <p:extLst>
      <p:ext uri="{BB962C8B-B14F-4D97-AF65-F5344CB8AC3E}">
        <p14:creationId xmlns:p14="http://schemas.microsoft.com/office/powerpoint/2010/main" val="2650326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9383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0310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7103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0152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44198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1731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78916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0088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5714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275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49739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a:t>Click to edit Master title style</a:t>
            </a:r>
            <a:endParaRPr lang="zh-CN"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a:t>Click to edit Master subtitle style</a:t>
            </a:r>
            <a:endParaRPr lang="zh-CN" altLang="en-US"/>
          </a:p>
        </p:txBody>
      </p:sp>
      <p:sp>
        <p:nvSpPr>
          <p:cNvPr id="4" name="Date Placeholder 3"/>
          <p:cNvSpPr>
            <a:spLocks noGrp="1"/>
          </p:cNvSpPr>
          <p:nvPr>
            <p:ph type="dt" sz="half" idx="10"/>
          </p:nvPr>
        </p:nvSpPr>
        <p:spPr/>
        <p:txBody>
          <a:bodyPr/>
          <a:lstStyle/>
          <a:p>
            <a:fld id="{EFB72B65-2968-4770-A4E0-29346DA58D04}" type="datetimeFigureOut">
              <a:rPr lang="zh-CN" altLang="en-US" smtClean="0">
                <a:solidFill>
                  <a:prstClr val="black">
                    <a:tint val="75000"/>
                  </a:prstClr>
                </a:solidFill>
              </a:rPr>
              <a:pPr/>
              <a:t>2024/1/2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FDE218-8A0F-41BF-A827-2A75882B10C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868529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p:cNvSpPr>
            <a:spLocks noGrp="1"/>
          </p:cNvSpPr>
          <p:nvPr>
            <p:ph type="dt" sz="half" idx="10"/>
          </p:nvPr>
        </p:nvSpPr>
        <p:spPr/>
        <p:txBody>
          <a:bodyPr/>
          <a:lstStyle/>
          <a:p>
            <a:fld id="{EFB72B65-2968-4770-A4E0-29346DA58D04}" type="datetimeFigureOut">
              <a:rPr lang="zh-CN" altLang="en-US" smtClean="0">
                <a:solidFill>
                  <a:prstClr val="black">
                    <a:tint val="75000"/>
                  </a:prstClr>
                </a:solidFill>
              </a:rPr>
              <a:pPr/>
              <a:t>2024/1/2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FDE218-8A0F-41BF-A827-2A75882B10C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927387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a:t>Click to edit Master text styles</a:t>
            </a:r>
          </a:p>
        </p:txBody>
      </p:sp>
      <p:sp>
        <p:nvSpPr>
          <p:cNvPr id="4" name="Date Placeholder 3"/>
          <p:cNvSpPr>
            <a:spLocks noGrp="1"/>
          </p:cNvSpPr>
          <p:nvPr>
            <p:ph type="dt" sz="half" idx="10"/>
          </p:nvPr>
        </p:nvSpPr>
        <p:spPr/>
        <p:txBody>
          <a:bodyPr/>
          <a:lstStyle/>
          <a:p>
            <a:fld id="{EFB72B65-2968-4770-A4E0-29346DA58D04}" type="datetimeFigureOut">
              <a:rPr lang="zh-CN" altLang="en-US" smtClean="0">
                <a:solidFill>
                  <a:prstClr val="black">
                    <a:tint val="75000"/>
                  </a:prstClr>
                </a:solidFill>
              </a:rPr>
              <a:pPr/>
              <a:t>2024/1/2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FDE218-8A0F-41BF-A827-2A75882B10C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220953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Date Placeholder 4"/>
          <p:cNvSpPr>
            <a:spLocks noGrp="1"/>
          </p:cNvSpPr>
          <p:nvPr>
            <p:ph type="dt" sz="half" idx="10"/>
          </p:nvPr>
        </p:nvSpPr>
        <p:spPr/>
        <p:txBody>
          <a:bodyPr/>
          <a:lstStyle/>
          <a:p>
            <a:fld id="{EFB72B65-2968-4770-A4E0-29346DA58D04}" type="datetimeFigureOut">
              <a:rPr lang="zh-CN" altLang="en-US" smtClean="0">
                <a:solidFill>
                  <a:prstClr val="black">
                    <a:tint val="75000"/>
                  </a:prstClr>
                </a:solidFill>
              </a:rPr>
              <a:pPr/>
              <a:t>2024/1/2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7FDE218-8A0F-41BF-A827-2A75882B10C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297293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Date Placeholder 6"/>
          <p:cNvSpPr>
            <a:spLocks noGrp="1"/>
          </p:cNvSpPr>
          <p:nvPr>
            <p:ph type="dt" sz="half" idx="10"/>
          </p:nvPr>
        </p:nvSpPr>
        <p:spPr/>
        <p:txBody>
          <a:bodyPr/>
          <a:lstStyle/>
          <a:p>
            <a:fld id="{EFB72B65-2968-4770-A4E0-29346DA58D04}" type="datetimeFigureOut">
              <a:rPr lang="zh-CN" altLang="en-US" smtClean="0">
                <a:solidFill>
                  <a:prstClr val="black">
                    <a:tint val="75000"/>
                  </a:prstClr>
                </a:solidFill>
              </a:rPr>
              <a:pPr/>
              <a:t>2024/1/2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7FDE218-8A0F-41BF-A827-2A75882B10C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85030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Date Placeholder 2"/>
          <p:cNvSpPr>
            <a:spLocks noGrp="1"/>
          </p:cNvSpPr>
          <p:nvPr>
            <p:ph type="dt" sz="half" idx="10"/>
          </p:nvPr>
        </p:nvSpPr>
        <p:spPr/>
        <p:txBody>
          <a:bodyPr/>
          <a:lstStyle/>
          <a:p>
            <a:fld id="{EFB72B65-2968-4770-A4E0-29346DA58D04}" type="datetimeFigureOut">
              <a:rPr lang="zh-CN" altLang="en-US" smtClean="0">
                <a:solidFill>
                  <a:prstClr val="black">
                    <a:tint val="75000"/>
                  </a:prstClr>
                </a:solidFill>
              </a:rPr>
              <a:pPr/>
              <a:t>2024/1/2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7FDE218-8A0F-41BF-A827-2A75882B10C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876149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B72B65-2968-4770-A4E0-29346DA58D04}" type="datetimeFigureOut">
              <a:rPr lang="zh-CN" altLang="en-US" smtClean="0">
                <a:solidFill>
                  <a:prstClr val="black">
                    <a:tint val="75000"/>
                  </a:prstClr>
                </a:solidFill>
              </a:rPr>
              <a:pPr/>
              <a:t>2024/1/2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7FDE218-8A0F-41BF-A827-2A75882B10C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41008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a:t>Click to edit Master title style</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Date Placeholder 4"/>
          <p:cNvSpPr>
            <a:spLocks noGrp="1"/>
          </p:cNvSpPr>
          <p:nvPr>
            <p:ph type="dt" sz="half" idx="10"/>
          </p:nvPr>
        </p:nvSpPr>
        <p:spPr/>
        <p:txBody>
          <a:bodyPr/>
          <a:lstStyle/>
          <a:p>
            <a:fld id="{EFB72B65-2968-4770-A4E0-29346DA58D04}" type="datetimeFigureOut">
              <a:rPr lang="zh-CN" altLang="en-US" smtClean="0">
                <a:solidFill>
                  <a:prstClr val="black">
                    <a:tint val="75000"/>
                  </a:prstClr>
                </a:solidFill>
              </a:rPr>
              <a:pPr/>
              <a:t>2024/1/2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7FDE218-8A0F-41BF-A827-2A75882B10C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110440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a:t>Click to edit Master title style</a:t>
            </a:r>
            <a:endParaRPr lang="zh-CN"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Date Placeholder 4"/>
          <p:cNvSpPr>
            <a:spLocks noGrp="1"/>
          </p:cNvSpPr>
          <p:nvPr>
            <p:ph type="dt" sz="half" idx="10"/>
          </p:nvPr>
        </p:nvSpPr>
        <p:spPr/>
        <p:txBody>
          <a:bodyPr/>
          <a:lstStyle/>
          <a:p>
            <a:fld id="{EFB72B65-2968-4770-A4E0-29346DA58D04}" type="datetimeFigureOut">
              <a:rPr lang="zh-CN" altLang="en-US" smtClean="0">
                <a:solidFill>
                  <a:prstClr val="black">
                    <a:tint val="75000"/>
                  </a:prstClr>
                </a:solidFill>
              </a:rPr>
              <a:pPr/>
              <a:t>2024/1/2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7FDE218-8A0F-41BF-A827-2A75882B10C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960759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p:cNvSpPr>
            <a:spLocks noGrp="1"/>
          </p:cNvSpPr>
          <p:nvPr>
            <p:ph type="dt" sz="half" idx="10"/>
          </p:nvPr>
        </p:nvSpPr>
        <p:spPr/>
        <p:txBody>
          <a:bodyPr/>
          <a:lstStyle/>
          <a:p>
            <a:fld id="{EFB72B65-2968-4770-A4E0-29346DA58D04}" type="datetimeFigureOut">
              <a:rPr lang="zh-CN" altLang="en-US" smtClean="0">
                <a:solidFill>
                  <a:prstClr val="black">
                    <a:tint val="75000"/>
                  </a:prstClr>
                </a:solidFill>
              </a:rPr>
              <a:pPr/>
              <a:t>2024/1/2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FDE218-8A0F-41BF-A827-2A75882B10C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950557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a:t>Click to edit Master title style</a:t>
            </a:r>
            <a:endParaRPr lang="zh-CN"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p:cNvSpPr>
            <a:spLocks noGrp="1"/>
          </p:cNvSpPr>
          <p:nvPr>
            <p:ph type="dt" sz="half" idx="10"/>
          </p:nvPr>
        </p:nvSpPr>
        <p:spPr/>
        <p:txBody>
          <a:bodyPr/>
          <a:lstStyle/>
          <a:p>
            <a:fld id="{EFB72B65-2968-4770-A4E0-29346DA58D04}" type="datetimeFigureOut">
              <a:rPr lang="zh-CN" altLang="en-US" smtClean="0">
                <a:solidFill>
                  <a:prstClr val="black">
                    <a:tint val="75000"/>
                  </a:prstClr>
                </a:solidFill>
              </a:rPr>
              <a:pPr/>
              <a:t>2024/1/2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FDE218-8A0F-41BF-A827-2A75882B10C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484136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tint val="75000"/>
                  </a:prstClr>
                </a:solidFill>
              </a:rPr>
              <a:pPr/>
              <a:t>1/2/2024</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229050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tint val="75000"/>
                  </a:prstClr>
                </a:solidFill>
              </a:rPr>
              <a:pPr/>
              <a:t>1/2/2024</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6943321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tint val="75000"/>
                  </a:prstClr>
                </a:solidFill>
              </a:rPr>
              <a:pPr/>
              <a:t>1/2/2024</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5452756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white">
                    <a:tint val="75000"/>
                  </a:prstClr>
                </a:solidFill>
              </a:rPr>
              <a:pPr/>
              <a:t>1/2/2024</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8488371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white">
                    <a:tint val="75000"/>
                  </a:prstClr>
                </a:solidFill>
              </a:rPr>
              <a:pPr/>
              <a:t>1/2/2024</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015859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white">
                    <a:tint val="75000"/>
                  </a:prstClr>
                </a:solidFill>
              </a:rPr>
              <a:pPr/>
              <a:t>1/2/2024</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979127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white">
                    <a:tint val="75000"/>
                  </a:prstClr>
                </a:solidFill>
              </a:rPr>
              <a:pPr/>
              <a:t>1/2/2024</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440152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white">
                    <a:tint val="75000"/>
                  </a:prstClr>
                </a:solidFill>
              </a:rPr>
              <a:pPr/>
              <a:t>1/2/2024</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7260321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white">
                    <a:tint val="75000"/>
                  </a:prstClr>
                </a:solidFill>
              </a:rPr>
              <a:pPr/>
              <a:t>1/2/2024</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6870218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tint val="75000"/>
                  </a:prstClr>
                </a:solidFill>
              </a:rPr>
              <a:pPr/>
              <a:t>1/2/2024</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4744767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tint val="75000"/>
                  </a:prstClr>
                </a:solidFill>
              </a:rPr>
              <a:pPr/>
              <a:t>1/2/2024</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542504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48209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CN"/>
              <a:t>Click to edit Master title style</a:t>
            </a:r>
            <a:endParaRPr lang="zh-CN" alt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B72B65-2968-4770-A4E0-29346DA58D04}" type="datetimeFigureOut">
              <a:rPr lang="zh-CN" altLang="en-US" smtClean="0">
                <a:solidFill>
                  <a:prstClr val="black">
                    <a:tint val="75000"/>
                  </a:prstClr>
                </a:solidFill>
              </a:rPr>
              <a:pPr/>
              <a:t>2024/1/2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FDE218-8A0F-41BF-A827-2A75882B10C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92562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alpha val="93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white">
                    <a:tint val="75000"/>
                  </a:prstClr>
                </a:solidFill>
              </a:rPr>
              <a:pPr/>
              <a:t>1/2/2024</a:t>
            </a:fld>
            <a:endParaRPr lang="en-US"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19951050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nist.gov/pml/ground-levels-and-ionization-energies-neutral-atoms" TargetMode="External"/><Relationship Id="rId2" Type="http://schemas.openxmlformats.org/officeDocument/2006/relationships/hyperlink" Target="https://www.nist.gov/pml/special-publication-330"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nist.gov/news-events/news/2019/04/ebits-improved-x-ray-vision-promises-astronomical-insights" TargetMode="External"/><Relationship Id="rId2" Type="http://schemas.openxmlformats.org/officeDocument/2006/relationships/hyperlink" Target="https://www.nist.gov/pml/atomic-spectroscopy-compendium-basic-ideas-notation-data-and-formulas/atomic-spectroscopy-9"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nist.gov/pml/atomic-spectroscopy-compendium-basic-ideas-notation-data-and-formulas/atomic-spectroscopy-9#ref40" TargetMode="External"/><Relationship Id="rId2" Type="http://schemas.openxmlformats.org/officeDocument/2006/relationships/hyperlink" Target="https://www.nist.gov/pml/atomic-spectroscopy-compendium-basic-ideas-notation-data-and-formulas/atomic-spectroscopy-9#ref39" TargetMode="External"/><Relationship Id="rId1" Type="http://schemas.openxmlformats.org/officeDocument/2006/relationships/slideLayout" Target="../slideLayouts/slideLayout7.xml"/><Relationship Id="rId6" Type="http://schemas.openxmlformats.org/officeDocument/2006/relationships/hyperlink" Target="https://www.nist.gov/pml/atomic-spectroscopy-spectral-wavelength-ranges-dispersion-air" TargetMode="External"/><Relationship Id="rId5" Type="http://schemas.openxmlformats.org/officeDocument/2006/relationships/hyperlink" Target="https://www.nist.gov/pml/atomic-spectroscopy-compendium-basic-ideas-notation-data-and-formulas/atomic-spectroscopy-9#ref13" TargetMode="External"/><Relationship Id="rId4" Type="http://schemas.openxmlformats.org/officeDocument/2006/relationships/hyperlink" Target="https://www.nist.gov/pml/atomic-spectra-databas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1156951"/>
            <a:ext cx="8496300" cy="3643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6200" y="76200"/>
            <a:ext cx="7391400" cy="954107"/>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Before starting todays story</a:t>
            </a:r>
            <a:r>
              <a:rPr lang="zh-CN" altLang="en-US" sz="2800" dirty="0">
                <a:solidFill>
                  <a:schemeClr val="bg1"/>
                </a:solidFill>
                <a:latin typeface="Times New Roman" panose="02020603050405020304" pitchFamily="18" charset="0"/>
                <a:cs typeface="Times New Roman" panose="02020603050405020304" pitchFamily="18" charset="0"/>
              </a:rPr>
              <a:t> </a:t>
            </a:r>
            <a:r>
              <a:rPr lang="en-US" altLang="zh-CN" sz="2800" dirty="0">
                <a:solidFill>
                  <a:schemeClr val="bg1"/>
                </a:solidFill>
                <a:latin typeface="Times New Roman" panose="02020603050405020304" pitchFamily="18" charset="0"/>
                <a:cs typeface="Times New Roman" panose="02020603050405020304" pitchFamily="18" charset="0"/>
              </a:rPr>
              <a:t>on Atomic Structure</a:t>
            </a:r>
            <a:r>
              <a:rPr lang="zh-CN" altLang="en-US" sz="2800" dirty="0">
                <a:solidFill>
                  <a:schemeClr val="bg1"/>
                </a:solidFill>
                <a:latin typeface="Times New Roman" panose="02020603050405020304" pitchFamily="18" charset="0"/>
                <a:cs typeface="Times New Roman" panose="02020603050405020304" pitchFamily="18" charset="0"/>
              </a:rPr>
              <a:t>， </a:t>
            </a:r>
            <a:r>
              <a:rPr lang="en-US" altLang="zh-CN" sz="2800" dirty="0">
                <a:solidFill>
                  <a:schemeClr val="bg1"/>
                </a:solidFill>
                <a:latin typeface="Times New Roman" panose="02020603050405020304" pitchFamily="18" charset="0"/>
                <a:cs typeface="Times New Roman" panose="02020603050405020304" pitchFamily="18" charset="0"/>
              </a:rPr>
              <a:t>a s</a:t>
            </a:r>
            <a:r>
              <a:rPr lang="en-US" altLang="zh-CN" sz="2800" dirty="0">
                <a:solidFill>
                  <a:schemeClr val="bg1"/>
                </a:solidFill>
              </a:rPr>
              <a:t>h</a:t>
            </a:r>
            <a:r>
              <a:rPr lang="en-US" altLang="zh-CN" sz="2800" dirty="0">
                <a:solidFill>
                  <a:schemeClr val="bg1"/>
                </a:solidFill>
                <a:latin typeface="Times New Roman" panose="02020603050405020304" pitchFamily="18" charset="0"/>
                <a:cs typeface="Times New Roman" panose="02020603050405020304" pitchFamily="18" charset="0"/>
              </a:rPr>
              <a:t>ort aside on spectral line intensities</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04800" y="4876800"/>
            <a:ext cx="8572500" cy="1815882"/>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T</a:t>
            </a:r>
            <a:r>
              <a:rPr lang="en-US" altLang="zh-CN" sz="2800" dirty="0">
                <a:solidFill>
                  <a:schemeClr val="bg1"/>
                </a:solidFill>
              </a:rPr>
              <a:t>h</a:t>
            </a:r>
            <a:r>
              <a:rPr lang="en-US" altLang="zh-CN" sz="2800" dirty="0">
                <a:solidFill>
                  <a:schemeClr val="bg1"/>
                </a:solidFill>
                <a:latin typeface="Times New Roman" panose="02020603050405020304" pitchFamily="18" charset="0"/>
                <a:cs typeface="Times New Roman" panose="02020603050405020304" pitchFamily="18" charset="0"/>
              </a:rPr>
              <a:t>ere are quite many publications discussion line ratios and quite often disagreements wit</a:t>
            </a:r>
            <a:r>
              <a:rPr lang="en-US" altLang="zh-CN" sz="2800" dirty="0">
                <a:solidFill>
                  <a:schemeClr val="bg1"/>
                </a:solidFill>
              </a:rPr>
              <a:t>h</a:t>
            </a:r>
            <a:r>
              <a:rPr lang="en-US" altLang="zh-CN" sz="2800" dirty="0">
                <a:solidFill>
                  <a:schemeClr val="bg1"/>
                </a:solidFill>
                <a:latin typeface="Times New Roman" panose="02020603050405020304" pitchFamily="18" charset="0"/>
                <a:cs typeface="Times New Roman" panose="02020603050405020304" pitchFamily="18" charset="0"/>
              </a:rPr>
              <a:t> calculations.</a:t>
            </a:r>
          </a:p>
          <a:p>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dirty="0">
                <a:solidFill>
                  <a:schemeClr val="bg1"/>
                </a:solidFill>
                <a:latin typeface="Times New Roman" panose="02020603050405020304" pitchFamily="18" charset="0"/>
                <a:cs typeface="Times New Roman" panose="02020603050405020304" pitchFamily="18" charset="0"/>
              </a:rPr>
              <a:t>T</a:t>
            </a:r>
            <a:r>
              <a:rPr lang="en-US" altLang="zh-CN" sz="2800" dirty="0">
                <a:solidFill>
                  <a:schemeClr val="bg1"/>
                </a:solidFill>
              </a:rPr>
              <a:t>h</a:t>
            </a:r>
            <a:r>
              <a:rPr lang="en-US" altLang="zh-CN" sz="2800" dirty="0">
                <a:solidFill>
                  <a:schemeClr val="bg1"/>
                </a:solidFill>
                <a:latin typeface="Times New Roman" panose="02020603050405020304" pitchFamily="18" charset="0"/>
                <a:cs typeface="Times New Roman" panose="02020603050405020304" pitchFamily="18" charset="0"/>
              </a:rPr>
              <a:t>e classic being for a line ratio in Ne-like ions</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8109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42292"/>
            <a:ext cx="9144000" cy="6463308"/>
          </a:xfrm>
          <a:prstGeom prst="rect">
            <a:avLst/>
          </a:prstGeom>
        </p:spPr>
        <p:txBody>
          <a:bodyPr wrap="square">
            <a:spAutoFit/>
          </a:bodyPr>
          <a:lstStyle/>
          <a:p>
            <a:pPr>
              <a:buFont typeface="+mj-lt"/>
              <a:buAutoNum type="arabicPeriod"/>
            </a:pPr>
            <a:r>
              <a:rPr lang="en-GB" altLang="zh-CN" i="1" dirty="0">
                <a:solidFill>
                  <a:schemeClr val="bg1"/>
                </a:solidFill>
                <a:hlinkClick r:id="rId2"/>
              </a:rPr>
              <a:t>The International System of Units (SI)</a:t>
            </a:r>
            <a:r>
              <a:rPr lang="en-GB" altLang="zh-CN" dirty="0">
                <a:solidFill>
                  <a:schemeClr val="bg1"/>
                </a:solidFill>
              </a:rPr>
              <a:t>, edited by B.N. Taylor, NIST Spec. Publ. 330 (U.S. Government Printing Office, Washington, 1991), p. 29.</a:t>
            </a:r>
          </a:p>
          <a:p>
            <a:pPr>
              <a:buFont typeface="+mj-lt"/>
              <a:buAutoNum type="arabicPeriod"/>
            </a:pPr>
            <a:r>
              <a:rPr lang="en-GB" altLang="zh-CN" dirty="0">
                <a:solidFill>
                  <a:schemeClr val="bg1"/>
                </a:solidFill>
              </a:rPr>
              <a:t>E.U. Condon and G.H. </a:t>
            </a:r>
            <a:r>
              <a:rPr lang="en-GB" altLang="zh-CN" dirty="0" err="1">
                <a:solidFill>
                  <a:schemeClr val="bg1"/>
                </a:solidFill>
              </a:rPr>
              <a:t>Shortley</a:t>
            </a:r>
            <a:r>
              <a:rPr lang="en-GB" altLang="zh-CN" dirty="0">
                <a:solidFill>
                  <a:schemeClr val="bg1"/>
                </a:solidFill>
              </a:rPr>
              <a:t>, </a:t>
            </a:r>
            <a:r>
              <a:rPr lang="en-GB" altLang="zh-CN" i="1" dirty="0">
                <a:solidFill>
                  <a:schemeClr val="bg1"/>
                </a:solidFill>
              </a:rPr>
              <a:t>The Theory of Atomic Spectra</a:t>
            </a:r>
            <a:r>
              <a:rPr lang="en-GB" altLang="zh-CN" dirty="0">
                <a:solidFill>
                  <a:schemeClr val="bg1"/>
                </a:solidFill>
              </a:rPr>
              <a:t> (Cambridge University Press, Cambridge, 1935, reprinted 1951).</a:t>
            </a:r>
          </a:p>
          <a:p>
            <a:pPr>
              <a:buFont typeface="+mj-lt"/>
              <a:buAutoNum type="arabicPeriod"/>
            </a:pPr>
            <a:r>
              <a:rPr lang="en-GB" altLang="zh-CN" dirty="0">
                <a:solidFill>
                  <a:schemeClr val="bg1"/>
                </a:solidFill>
              </a:rPr>
              <a:t>R.D. Cowan, </a:t>
            </a:r>
            <a:r>
              <a:rPr lang="en-GB" altLang="zh-CN" i="1" dirty="0">
                <a:solidFill>
                  <a:schemeClr val="bg1"/>
                </a:solidFill>
              </a:rPr>
              <a:t>The Theory of Atomic Structure and Spectra</a:t>
            </a:r>
            <a:r>
              <a:rPr lang="en-GB" altLang="zh-CN" dirty="0">
                <a:solidFill>
                  <a:schemeClr val="bg1"/>
                </a:solidFill>
              </a:rPr>
              <a:t> (University of California Press, Berkeley, 1981).</a:t>
            </a:r>
          </a:p>
          <a:p>
            <a:pPr>
              <a:buFont typeface="+mj-lt"/>
              <a:buAutoNum type="arabicPeriod"/>
            </a:pPr>
            <a:r>
              <a:rPr lang="en-GB" altLang="zh-CN" dirty="0">
                <a:solidFill>
                  <a:schemeClr val="bg1"/>
                </a:solidFill>
              </a:rPr>
              <a:t>H.A. Bethe and E.E. </a:t>
            </a:r>
            <a:r>
              <a:rPr lang="en-GB" altLang="zh-CN" dirty="0" err="1">
                <a:solidFill>
                  <a:schemeClr val="bg1"/>
                </a:solidFill>
              </a:rPr>
              <a:t>Salpeter</a:t>
            </a:r>
            <a:r>
              <a:rPr lang="en-GB" altLang="zh-CN" dirty="0">
                <a:solidFill>
                  <a:schemeClr val="bg1"/>
                </a:solidFill>
              </a:rPr>
              <a:t>, </a:t>
            </a:r>
            <a:r>
              <a:rPr lang="en-GB" altLang="zh-CN" i="1" dirty="0">
                <a:solidFill>
                  <a:schemeClr val="bg1"/>
                </a:solidFill>
              </a:rPr>
              <a:t>Quantum Mechanics of One- and Two-Electron Atoms</a:t>
            </a:r>
            <a:r>
              <a:rPr lang="en-GB" altLang="zh-CN" dirty="0">
                <a:solidFill>
                  <a:schemeClr val="bg1"/>
                </a:solidFill>
              </a:rPr>
              <a:t> (Plenum, New York, 1977).</a:t>
            </a:r>
          </a:p>
          <a:p>
            <a:pPr>
              <a:buFont typeface="+mj-lt"/>
              <a:buAutoNum type="arabicPeriod"/>
            </a:pPr>
            <a:r>
              <a:rPr lang="en-GB" altLang="zh-CN" dirty="0">
                <a:solidFill>
                  <a:schemeClr val="bg1"/>
                </a:solidFill>
              </a:rPr>
              <a:t>B. </a:t>
            </a:r>
            <a:r>
              <a:rPr lang="en-GB" altLang="zh-CN" dirty="0" err="1">
                <a:solidFill>
                  <a:schemeClr val="bg1"/>
                </a:solidFill>
              </a:rPr>
              <a:t>Edlén</a:t>
            </a:r>
            <a:r>
              <a:rPr lang="en-GB" altLang="zh-CN" dirty="0">
                <a:solidFill>
                  <a:schemeClr val="bg1"/>
                </a:solidFill>
              </a:rPr>
              <a:t>, in </a:t>
            </a:r>
            <a:r>
              <a:rPr lang="en-GB" altLang="zh-CN" i="1" dirty="0" err="1">
                <a:solidFill>
                  <a:schemeClr val="bg1"/>
                </a:solidFill>
              </a:rPr>
              <a:t>Encyclopedia</a:t>
            </a:r>
            <a:r>
              <a:rPr lang="en-GB" altLang="zh-CN" i="1" dirty="0">
                <a:solidFill>
                  <a:schemeClr val="bg1"/>
                </a:solidFill>
              </a:rPr>
              <a:t> of Physics</a:t>
            </a:r>
            <a:r>
              <a:rPr lang="en-GB" altLang="zh-CN" dirty="0">
                <a:solidFill>
                  <a:schemeClr val="bg1"/>
                </a:solidFill>
              </a:rPr>
              <a:t>, edited by S. </a:t>
            </a:r>
            <a:r>
              <a:rPr lang="en-GB" altLang="zh-CN" dirty="0" err="1">
                <a:solidFill>
                  <a:schemeClr val="bg1"/>
                </a:solidFill>
              </a:rPr>
              <a:t>Flügge</a:t>
            </a:r>
            <a:r>
              <a:rPr lang="en-GB" altLang="zh-CN" dirty="0">
                <a:solidFill>
                  <a:schemeClr val="bg1"/>
                </a:solidFill>
              </a:rPr>
              <a:t> (Springer-</a:t>
            </a:r>
            <a:r>
              <a:rPr lang="en-GB" altLang="zh-CN" dirty="0" err="1">
                <a:solidFill>
                  <a:schemeClr val="bg1"/>
                </a:solidFill>
              </a:rPr>
              <a:t>Verlag</a:t>
            </a:r>
            <a:r>
              <a:rPr lang="en-GB" altLang="zh-CN" dirty="0">
                <a:solidFill>
                  <a:schemeClr val="bg1"/>
                </a:solidFill>
              </a:rPr>
              <a:t>, Berlin, 1964). Vol. 27.</a:t>
            </a:r>
          </a:p>
          <a:p>
            <a:pPr>
              <a:buFont typeface="+mj-lt"/>
              <a:buAutoNum type="arabicPeriod"/>
            </a:pPr>
            <a:r>
              <a:rPr lang="en-GB" altLang="zh-CN" dirty="0">
                <a:solidFill>
                  <a:schemeClr val="bg1"/>
                </a:solidFill>
              </a:rPr>
              <a:t>H.N. Russell and F.A. Saunders, </a:t>
            </a:r>
            <a:r>
              <a:rPr lang="en-GB" altLang="zh-CN" dirty="0" err="1">
                <a:solidFill>
                  <a:schemeClr val="bg1"/>
                </a:solidFill>
              </a:rPr>
              <a:t>Astrophys</a:t>
            </a:r>
            <a:r>
              <a:rPr lang="en-GB" altLang="zh-CN" dirty="0">
                <a:solidFill>
                  <a:schemeClr val="bg1"/>
                </a:solidFill>
              </a:rPr>
              <a:t>. J. </a:t>
            </a:r>
            <a:r>
              <a:rPr lang="en-GB" altLang="zh-CN" b="1" dirty="0">
                <a:solidFill>
                  <a:schemeClr val="bg1"/>
                </a:solidFill>
              </a:rPr>
              <a:t>61</a:t>
            </a:r>
            <a:r>
              <a:rPr lang="en-GB" altLang="zh-CN" dirty="0">
                <a:solidFill>
                  <a:schemeClr val="bg1"/>
                </a:solidFill>
              </a:rPr>
              <a:t>, 38 (1925).</a:t>
            </a:r>
          </a:p>
          <a:p>
            <a:pPr>
              <a:buFont typeface="+mj-lt"/>
              <a:buAutoNum type="arabicPeriod"/>
            </a:pPr>
            <a:r>
              <a:rPr lang="en-GB" altLang="zh-CN" dirty="0">
                <a:solidFill>
                  <a:schemeClr val="bg1"/>
                </a:solidFill>
              </a:rPr>
              <a:t>C.W. Nielson and G.F. </a:t>
            </a:r>
            <a:r>
              <a:rPr lang="en-GB" altLang="zh-CN" dirty="0" err="1">
                <a:solidFill>
                  <a:schemeClr val="bg1"/>
                </a:solidFill>
              </a:rPr>
              <a:t>Koster</a:t>
            </a:r>
            <a:r>
              <a:rPr lang="en-GB" altLang="zh-CN" dirty="0">
                <a:solidFill>
                  <a:schemeClr val="bg1"/>
                </a:solidFill>
              </a:rPr>
              <a:t>, </a:t>
            </a:r>
            <a:r>
              <a:rPr lang="en-GB" altLang="zh-CN" i="1" dirty="0">
                <a:solidFill>
                  <a:schemeClr val="bg1"/>
                </a:solidFill>
              </a:rPr>
              <a:t>Spectroscopic Coefficients for the p</a:t>
            </a:r>
            <a:r>
              <a:rPr lang="en-GB" altLang="zh-CN" i="1" baseline="30000" dirty="0">
                <a:solidFill>
                  <a:schemeClr val="bg1"/>
                </a:solidFill>
              </a:rPr>
              <a:t> n</a:t>
            </a:r>
            <a:r>
              <a:rPr lang="en-GB" altLang="zh-CN" i="1" dirty="0">
                <a:solidFill>
                  <a:schemeClr val="bg1"/>
                </a:solidFill>
              </a:rPr>
              <a:t>, d</a:t>
            </a:r>
            <a:r>
              <a:rPr lang="en-GB" altLang="zh-CN" i="1" baseline="30000" dirty="0">
                <a:solidFill>
                  <a:schemeClr val="bg1"/>
                </a:solidFill>
              </a:rPr>
              <a:t> n</a:t>
            </a:r>
            <a:r>
              <a:rPr lang="en-GB" altLang="zh-CN" i="1" dirty="0">
                <a:solidFill>
                  <a:schemeClr val="bg1"/>
                </a:solidFill>
              </a:rPr>
              <a:t>, and f</a:t>
            </a:r>
            <a:r>
              <a:rPr lang="en-GB" altLang="zh-CN" i="1" baseline="30000" dirty="0">
                <a:solidFill>
                  <a:schemeClr val="bg1"/>
                </a:solidFill>
              </a:rPr>
              <a:t> n</a:t>
            </a:r>
            <a:r>
              <a:rPr lang="en-GB" altLang="zh-CN" i="1" dirty="0">
                <a:solidFill>
                  <a:schemeClr val="bg1"/>
                </a:solidFill>
              </a:rPr>
              <a:t> Configurations</a:t>
            </a:r>
            <a:r>
              <a:rPr lang="en-GB" altLang="zh-CN" dirty="0">
                <a:solidFill>
                  <a:schemeClr val="bg1"/>
                </a:solidFill>
              </a:rPr>
              <a:t> (MIT Press, Cambridge, 1963).</a:t>
            </a:r>
          </a:p>
          <a:p>
            <a:pPr>
              <a:buFont typeface="+mj-lt"/>
              <a:buAutoNum type="arabicPeriod"/>
            </a:pPr>
            <a:r>
              <a:rPr lang="en-GB" altLang="zh-CN" dirty="0">
                <a:solidFill>
                  <a:schemeClr val="bg1"/>
                </a:solidFill>
              </a:rPr>
              <a:t>W.C. Martin, R. </a:t>
            </a:r>
            <a:r>
              <a:rPr lang="en-GB" altLang="zh-CN" dirty="0" err="1">
                <a:solidFill>
                  <a:schemeClr val="bg1"/>
                </a:solidFill>
              </a:rPr>
              <a:t>Zalubas</a:t>
            </a:r>
            <a:r>
              <a:rPr lang="en-GB" altLang="zh-CN" dirty="0">
                <a:solidFill>
                  <a:schemeClr val="bg1"/>
                </a:solidFill>
              </a:rPr>
              <a:t>, and L. Hagan, </a:t>
            </a:r>
            <a:r>
              <a:rPr lang="en-GB" altLang="zh-CN" i="1" dirty="0">
                <a:solidFill>
                  <a:schemeClr val="bg1"/>
                </a:solidFill>
              </a:rPr>
              <a:t>Atomic Energy Levels - The Rare-Earth Elements</a:t>
            </a:r>
            <a:r>
              <a:rPr lang="en-GB" altLang="zh-CN" dirty="0">
                <a:solidFill>
                  <a:schemeClr val="bg1"/>
                </a:solidFill>
              </a:rPr>
              <a:t>, Natl. Stand. Ref. Data Ser., Natl. Bur. Stand. (U.S. Government Printing Office, Washington, 1978), No. 60.</a:t>
            </a:r>
          </a:p>
          <a:p>
            <a:pPr>
              <a:buFont typeface="+mj-lt"/>
              <a:buAutoNum type="arabicPeriod"/>
            </a:pPr>
            <a:r>
              <a:rPr lang="en-GB" altLang="zh-CN" dirty="0">
                <a:solidFill>
                  <a:schemeClr val="bg1"/>
                </a:solidFill>
              </a:rPr>
              <a:t>A. de-</a:t>
            </a:r>
            <a:r>
              <a:rPr lang="en-GB" altLang="zh-CN" dirty="0" err="1">
                <a:solidFill>
                  <a:schemeClr val="bg1"/>
                </a:solidFill>
              </a:rPr>
              <a:t>Shalit</a:t>
            </a:r>
            <a:r>
              <a:rPr lang="en-GB" altLang="zh-CN" dirty="0">
                <a:solidFill>
                  <a:schemeClr val="bg1"/>
                </a:solidFill>
              </a:rPr>
              <a:t> and I. </a:t>
            </a:r>
            <a:r>
              <a:rPr lang="en-GB" altLang="zh-CN" dirty="0" err="1">
                <a:solidFill>
                  <a:schemeClr val="bg1"/>
                </a:solidFill>
              </a:rPr>
              <a:t>Talmi</a:t>
            </a:r>
            <a:r>
              <a:rPr lang="en-GB" altLang="zh-CN" dirty="0">
                <a:solidFill>
                  <a:schemeClr val="bg1"/>
                </a:solidFill>
              </a:rPr>
              <a:t>, </a:t>
            </a:r>
            <a:r>
              <a:rPr lang="en-GB" altLang="zh-CN" i="1" dirty="0">
                <a:solidFill>
                  <a:schemeClr val="bg1"/>
                </a:solidFill>
              </a:rPr>
              <a:t>Nuclear Shell Theory</a:t>
            </a:r>
            <a:r>
              <a:rPr lang="en-GB" altLang="zh-CN" dirty="0">
                <a:solidFill>
                  <a:schemeClr val="bg1"/>
                </a:solidFill>
              </a:rPr>
              <a:t> (Academic, New York, 1963).</a:t>
            </a:r>
          </a:p>
          <a:p>
            <a:pPr>
              <a:buFont typeface="+mj-lt"/>
              <a:buAutoNum type="arabicPeriod"/>
            </a:pPr>
            <a:r>
              <a:rPr lang="en-GB" altLang="zh-CN" dirty="0">
                <a:solidFill>
                  <a:schemeClr val="bg1"/>
                </a:solidFill>
              </a:rPr>
              <a:t>H.N. Russell, A.G. Shenstone, and L.A. Turner, Phys. Rev. </a:t>
            </a:r>
            <a:r>
              <a:rPr lang="en-GB" altLang="zh-CN" b="1" dirty="0">
                <a:solidFill>
                  <a:schemeClr val="bg1"/>
                </a:solidFill>
              </a:rPr>
              <a:t>33</a:t>
            </a:r>
            <a:r>
              <a:rPr lang="en-GB" altLang="zh-CN" dirty="0">
                <a:solidFill>
                  <a:schemeClr val="bg1"/>
                </a:solidFill>
              </a:rPr>
              <a:t>, 900 (1929).</a:t>
            </a:r>
          </a:p>
          <a:p>
            <a:pPr>
              <a:buFont typeface="+mj-lt"/>
              <a:buAutoNum type="arabicPeriod"/>
            </a:pPr>
            <a:r>
              <a:rPr lang="en-GB" altLang="zh-CN" dirty="0">
                <a:solidFill>
                  <a:schemeClr val="bg1"/>
                </a:solidFill>
              </a:rPr>
              <a:t>R.F. </a:t>
            </a:r>
            <a:r>
              <a:rPr lang="en-GB" altLang="zh-CN" dirty="0" err="1">
                <a:solidFill>
                  <a:schemeClr val="bg1"/>
                </a:solidFill>
              </a:rPr>
              <a:t>Bacher</a:t>
            </a:r>
            <a:r>
              <a:rPr lang="en-GB" altLang="zh-CN" dirty="0">
                <a:solidFill>
                  <a:schemeClr val="bg1"/>
                </a:solidFill>
              </a:rPr>
              <a:t> and S. </a:t>
            </a:r>
            <a:r>
              <a:rPr lang="en-GB" altLang="zh-CN" dirty="0" err="1">
                <a:solidFill>
                  <a:schemeClr val="bg1"/>
                </a:solidFill>
              </a:rPr>
              <a:t>Goudsmit</a:t>
            </a:r>
            <a:r>
              <a:rPr lang="en-GB" altLang="zh-CN" dirty="0">
                <a:solidFill>
                  <a:schemeClr val="bg1"/>
                </a:solidFill>
              </a:rPr>
              <a:t>, </a:t>
            </a:r>
            <a:r>
              <a:rPr lang="en-GB" altLang="zh-CN" i="1" dirty="0">
                <a:solidFill>
                  <a:schemeClr val="bg1"/>
                </a:solidFill>
              </a:rPr>
              <a:t>Atomic Energy States</a:t>
            </a:r>
            <a:r>
              <a:rPr lang="en-GB" altLang="zh-CN" dirty="0">
                <a:solidFill>
                  <a:schemeClr val="bg1"/>
                </a:solidFill>
              </a:rPr>
              <a:t> (McGraw-Hill, New York, 1932).</a:t>
            </a:r>
          </a:p>
          <a:p>
            <a:pPr>
              <a:buFont typeface="+mj-lt"/>
              <a:buAutoNum type="arabicPeriod"/>
            </a:pPr>
            <a:r>
              <a:rPr lang="en-GB" altLang="zh-CN" dirty="0">
                <a:solidFill>
                  <a:schemeClr val="bg1"/>
                </a:solidFill>
              </a:rPr>
              <a:t>C.E. Moore, </a:t>
            </a:r>
            <a:r>
              <a:rPr lang="en-GB" altLang="zh-CN" i="1" dirty="0">
                <a:solidFill>
                  <a:schemeClr val="bg1"/>
                </a:solidFill>
              </a:rPr>
              <a:t>Atomic Energy Levels</a:t>
            </a:r>
            <a:r>
              <a:rPr lang="en-GB" altLang="zh-CN" dirty="0">
                <a:solidFill>
                  <a:schemeClr val="bg1"/>
                </a:solidFill>
              </a:rPr>
              <a:t>, Natl. Stand. Ref. Data Ser., Natl. Bur. Stand. (U.S. Government Printing Office, Washington, 1971), No. 35.</a:t>
            </a:r>
          </a:p>
          <a:p>
            <a:pPr>
              <a:buFont typeface="+mj-lt"/>
              <a:buAutoNum type="arabicPeriod"/>
            </a:pPr>
            <a:r>
              <a:rPr lang="en-GB" altLang="zh-CN" dirty="0">
                <a:solidFill>
                  <a:schemeClr val="bg1"/>
                </a:solidFill>
              </a:rPr>
              <a:t>W.C. Martin, A. Musgrove, S. </a:t>
            </a:r>
            <a:r>
              <a:rPr lang="en-GB" altLang="zh-CN" dirty="0" err="1">
                <a:solidFill>
                  <a:schemeClr val="bg1"/>
                </a:solidFill>
              </a:rPr>
              <a:t>Kotochigova</a:t>
            </a:r>
            <a:r>
              <a:rPr lang="en-GB" altLang="zh-CN" dirty="0">
                <a:solidFill>
                  <a:schemeClr val="bg1"/>
                </a:solidFill>
              </a:rPr>
              <a:t>, and J.E. </a:t>
            </a:r>
            <a:r>
              <a:rPr lang="en-GB" altLang="zh-CN" dirty="0" err="1">
                <a:solidFill>
                  <a:schemeClr val="bg1"/>
                </a:solidFill>
              </a:rPr>
              <a:t>Sansonetti</a:t>
            </a:r>
            <a:r>
              <a:rPr lang="en-GB" altLang="zh-CN" dirty="0">
                <a:solidFill>
                  <a:schemeClr val="bg1"/>
                </a:solidFill>
              </a:rPr>
              <a:t>, </a:t>
            </a:r>
            <a:r>
              <a:rPr lang="en-GB" altLang="zh-CN" dirty="0">
                <a:solidFill>
                  <a:schemeClr val="bg1"/>
                </a:solidFill>
                <a:hlinkClick r:id="rId3"/>
              </a:rPr>
              <a:t>Ground Levels and Ionization Energies for the Neutral Atoms</a:t>
            </a:r>
            <a:r>
              <a:rPr lang="en-GB" altLang="zh-CN" dirty="0">
                <a:solidFill>
                  <a:schemeClr val="bg1"/>
                </a:solidFill>
              </a:rPr>
              <a:t> (version 1.3.1, 2003). This is one of several online NIST databases referred to in this chapter.</a:t>
            </a:r>
          </a:p>
        </p:txBody>
      </p:sp>
    </p:spTree>
    <p:extLst>
      <p:ext uri="{BB962C8B-B14F-4D97-AF65-F5344CB8AC3E}">
        <p14:creationId xmlns:p14="http://schemas.microsoft.com/office/powerpoint/2010/main" val="1368343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358205"/>
            <a:ext cx="8077200" cy="1384995"/>
          </a:xfrm>
          <a:prstGeom prst="rect">
            <a:avLst/>
          </a:prstGeom>
        </p:spPr>
        <p:txBody>
          <a:bodyPr wrap="square">
            <a:spAutoFit/>
          </a:bodyPr>
          <a:lstStyle/>
          <a:p>
            <a:r>
              <a:rPr lang="en-GB" altLang="zh-CN" sz="2800" dirty="0">
                <a:solidFill>
                  <a:schemeClr val="bg1"/>
                </a:solidFill>
                <a:hlinkClick r:id="rId2"/>
              </a:rPr>
              <a:t>https://www.nist.gov/pml/atomic-spectroscopy-compendium-basic-ideas-notation-data-and-formulas/atomic-spectroscopy-9</a:t>
            </a:r>
            <a:r>
              <a:rPr lang="zh-CN" altLang="en-US" sz="2800" dirty="0">
                <a:solidFill>
                  <a:schemeClr val="bg1"/>
                </a:solidFill>
              </a:rPr>
              <a:t>、</a:t>
            </a:r>
          </a:p>
        </p:txBody>
      </p:sp>
      <p:sp>
        <p:nvSpPr>
          <p:cNvPr id="3" name="TextBox 2"/>
          <p:cNvSpPr txBox="1"/>
          <p:nvPr/>
        </p:nvSpPr>
        <p:spPr>
          <a:xfrm>
            <a:off x="457200" y="381000"/>
            <a:ext cx="8001000" cy="954107"/>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I</a:t>
            </a:r>
            <a:r>
              <a:rPr lang="zh-CN" altLang="en-US" sz="2800" dirty="0">
                <a:solidFill>
                  <a:schemeClr val="bg1"/>
                </a:solidFill>
                <a:latin typeface="Times New Roman" panose="02020603050405020304" pitchFamily="18" charset="0"/>
                <a:cs typeface="Times New Roman" panose="02020603050405020304" pitchFamily="18" charset="0"/>
              </a:rPr>
              <a:t> </a:t>
            </a:r>
            <a:r>
              <a:rPr lang="en-US" altLang="zh-CN" sz="2800" dirty="0">
                <a:solidFill>
                  <a:schemeClr val="bg1"/>
                </a:solidFill>
                <a:latin typeface="Times New Roman" panose="02020603050405020304" pitchFamily="18" charset="0"/>
                <a:cs typeface="Times New Roman" panose="02020603050405020304" pitchFamily="18" charset="0"/>
              </a:rPr>
              <a:t>got the above information from  the following website</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
        <p:nvSpPr>
          <p:cNvPr id="4" name="Rectangle 3"/>
          <p:cNvSpPr/>
          <p:nvPr/>
        </p:nvSpPr>
        <p:spPr>
          <a:xfrm>
            <a:off x="457200" y="5168205"/>
            <a:ext cx="8229600" cy="1384995"/>
          </a:xfrm>
          <a:prstGeom prst="rect">
            <a:avLst/>
          </a:prstGeom>
        </p:spPr>
        <p:txBody>
          <a:bodyPr wrap="square">
            <a:spAutoFit/>
          </a:bodyPr>
          <a:lstStyle/>
          <a:p>
            <a:r>
              <a:rPr lang="en-GB" altLang="zh-CN" sz="2800" dirty="0">
                <a:solidFill>
                  <a:schemeClr val="bg1"/>
                </a:solidFill>
                <a:latin typeface="Times New Roman" panose="02020603050405020304" pitchFamily="18" charset="0"/>
                <a:cs typeface="Times New Roman" panose="02020603050405020304" pitchFamily="18" charset="0"/>
                <a:hlinkClick r:id="rId3"/>
              </a:rPr>
              <a:t>https://www.nist.gov/news-events/news/2019/04/ebits-improved-x-ray-vision-promises-astronomical-insights</a:t>
            </a:r>
            <a:endParaRPr lang="en-GB" altLang="zh-CN" sz="2800" dirty="0">
              <a:solidFill>
                <a:schemeClr val="bg1"/>
              </a:solidFill>
              <a:latin typeface="Times New Roman" panose="02020603050405020304" pitchFamily="18" charset="0"/>
              <a:cs typeface="Times New Roman" panose="02020603050405020304" pitchFamily="18" charset="0"/>
            </a:endParaRPr>
          </a:p>
          <a:p>
            <a:endParaRPr lang="zh-CN" altLang="en-US" sz="2800"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57200" y="3048000"/>
            <a:ext cx="8534400" cy="1815882"/>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There are many links given at this web address, along with an article about very recent improvements made at the NIST EBIT following the arrival of </a:t>
            </a:r>
            <a:r>
              <a:rPr lang="en-US" altLang="zh-CN" sz="2800" dirty="0">
                <a:solidFill>
                  <a:srgbClr val="FFFF00"/>
                </a:solidFill>
                <a:latin typeface="Times New Roman" panose="02020603050405020304" pitchFamily="18" charset="0"/>
                <a:cs typeface="Times New Roman" panose="02020603050405020304" pitchFamily="18" charset="0"/>
              </a:rPr>
              <a:t>an x-ray micro-calorimeter</a:t>
            </a:r>
            <a:endParaRPr lang="zh-CN" altLang="en-US" sz="28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3755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happeningsoftheharperhousehold.net/wp-content/uploads/2013/01/Nordic-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438275"/>
            <a:ext cx="6743700" cy="51911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26432" y="141982"/>
            <a:ext cx="6122168" cy="1077218"/>
          </a:xfrm>
          <a:prstGeom prst="rect">
            <a:avLst/>
          </a:prstGeom>
          <a:noFill/>
        </p:spPr>
        <p:txBody>
          <a:bodyPr wrap="square" rtlCol="0">
            <a:spAutoFit/>
          </a:bodyPr>
          <a:lstStyle/>
          <a:p>
            <a:r>
              <a:rPr lang="en-US" altLang="zh-CN" sz="3200" b="1" dirty="0">
                <a:solidFill>
                  <a:schemeClr val="bg1"/>
                </a:solidFill>
                <a:latin typeface="Times New Roman" panose="02020603050405020304" pitchFamily="18" charset="0"/>
                <a:cs typeface="Times New Roman" panose="02020603050405020304" pitchFamily="18" charset="0"/>
              </a:rPr>
              <a:t>The Nordic countries and atomic physics/spectroscopy</a:t>
            </a:r>
            <a:endParaRPr lang="zh-CN" altLang="en-US" sz="3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3701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142" y="762000"/>
            <a:ext cx="8580025"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97142" y="3657600"/>
            <a:ext cx="8442058" cy="3108543"/>
          </a:xfrm>
          <a:prstGeom prst="rect">
            <a:avLst/>
          </a:prstGeom>
        </p:spPr>
        <p:txBody>
          <a:bodyPr wrap="square">
            <a:spAutoFit/>
          </a:bodyPr>
          <a:lstStyle/>
          <a:p>
            <a:pPr algn="just"/>
            <a:r>
              <a:rPr lang="en-US" altLang="zh-CN" sz="2800" dirty="0">
                <a:solidFill>
                  <a:schemeClr val="bg1"/>
                </a:solidFill>
                <a:latin typeface="Times New Roman" panose="02020603050405020304" pitchFamily="18" charset="0"/>
                <a:cs typeface="Times New Roman" panose="02020603050405020304" pitchFamily="18" charset="0"/>
              </a:rPr>
              <a:t>In 1862, Anders </a:t>
            </a:r>
            <a:r>
              <a:rPr lang="en-US" altLang="zh-CN" sz="2800" dirty="0" err="1">
                <a:solidFill>
                  <a:schemeClr val="bg1"/>
                </a:solidFill>
                <a:latin typeface="Times New Roman" panose="02020603050405020304" pitchFamily="18" charset="0"/>
                <a:cs typeface="Times New Roman" panose="02020603050405020304" pitchFamily="18" charset="0"/>
              </a:rPr>
              <a:t>Ångström</a:t>
            </a:r>
            <a:r>
              <a:rPr lang="zh-CN" altLang="en-US" sz="2800" dirty="0">
                <a:solidFill>
                  <a:schemeClr val="bg1"/>
                </a:solidFill>
                <a:latin typeface="Times New Roman" panose="02020603050405020304" pitchFamily="18" charset="0"/>
                <a:cs typeface="Times New Roman" panose="02020603050405020304" pitchFamily="18" charset="0"/>
              </a:rPr>
              <a:t>，</a:t>
            </a:r>
            <a:r>
              <a:rPr lang="en-US" altLang="zh-CN" sz="2800" dirty="0">
                <a:solidFill>
                  <a:schemeClr val="bg1"/>
                </a:solidFill>
                <a:latin typeface="Times New Roman" panose="02020603050405020304" pitchFamily="18" charset="0"/>
                <a:cs typeface="Times New Roman" panose="02020603050405020304" pitchFamily="18" charset="0"/>
              </a:rPr>
              <a:t>in Uppsala</a:t>
            </a:r>
            <a:r>
              <a:rPr lang="zh-CN" altLang="en-US" sz="2800" dirty="0">
                <a:solidFill>
                  <a:schemeClr val="bg1"/>
                </a:solidFill>
                <a:latin typeface="Times New Roman" panose="02020603050405020304" pitchFamily="18" charset="0"/>
                <a:cs typeface="Times New Roman" panose="02020603050405020304" pitchFamily="18" charset="0"/>
              </a:rPr>
              <a:t>，</a:t>
            </a:r>
            <a:r>
              <a:rPr lang="en-US" altLang="zh-CN" sz="2800" dirty="0">
                <a:solidFill>
                  <a:schemeClr val="bg1"/>
                </a:solidFill>
                <a:latin typeface="Times New Roman" panose="02020603050405020304" pitchFamily="18" charset="0"/>
                <a:cs typeface="Times New Roman" panose="02020603050405020304" pitchFamily="18" charset="0"/>
              </a:rPr>
              <a:t> discovered three lines and later on found the 4th line (the 4101.74 Å violet line). In fact the unit of distance, Å</a:t>
            </a:r>
            <a:r>
              <a:rPr lang="zh-CN" altLang="en-US" sz="2800" dirty="0">
                <a:solidFill>
                  <a:schemeClr val="bg1"/>
                </a:solidFill>
                <a:latin typeface="Times New Roman" panose="02020603050405020304" pitchFamily="18" charset="0"/>
                <a:cs typeface="Times New Roman" panose="02020603050405020304" pitchFamily="18" charset="0"/>
              </a:rPr>
              <a:t>（</a:t>
            </a:r>
            <a:r>
              <a:rPr lang="en-US" altLang="zh-CN" sz="2800" dirty="0">
                <a:solidFill>
                  <a:schemeClr val="bg1"/>
                </a:solidFill>
                <a:latin typeface="Times New Roman" panose="02020603050405020304" pitchFamily="18" charset="0"/>
                <a:cs typeface="Times New Roman" panose="02020603050405020304" pitchFamily="18" charset="0"/>
              </a:rPr>
              <a:t>10</a:t>
            </a:r>
            <a:r>
              <a:rPr lang="en-US" altLang="zh-CN" sz="2800" baseline="30000" dirty="0">
                <a:solidFill>
                  <a:schemeClr val="bg1"/>
                </a:solidFill>
                <a:latin typeface="Times New Roman" panose="02020603050405020304" pitchFamily="18" charset="0"/>
                <a:cs typeface="Times New Roman" panose="02020603050405020304" pitchFamily="18" charset="0"/>
              </a:rPr>
              <a:t>-10</a:t>
            </a:r>
            <a:r>
              <a:rPr lang="en-US" altLang="zh-CN" sz="2800" dirty="0">
                <a:solidFill>
                  <a:schemeClr val="bg1"/>
                </a:solidFill>
                <a:latin typeface="Times New Roman" panose="02020603050405020304" pitchFamily="18" charset="0"/>
                <a:cs typeface="Times New Roman" panose="02020603050405020304" pitchFamily="18" charset="0"/>
              </a:rPr>
              <a:t> m)</a:t>
            </a:r>
            <a:r>
              <a:rPr lang="zh-CN" altLang="en-US" sz="2800" dirty="0">
                <a:solidFill>
                  <a:schemeClr val="bg1"/>
                </a:solidFill>
                <a:latin typeface="Times New Roman" panose="02020603050405020304" pitchFamily="18" charset="0"/>
                <a:cs typeface="Times New Roman" panose="02020603050405020304" pitchFamily="18" charset="0"/>
              </a:rPr>
              <a:t>，</a:t>
            </a:r>
            <a:r>
              <a:rPr lang="en-US" altLang="zh-CN" sz="2800" dirty="0">
                <a:solidFill>
                  <a:schemeClr val="bg1"/>
                </a:solidFill>
                <a:latin typeface="Times New Roman" panose="02020603050405020304" pitchFamily="18" charset="0"/>
                <a:cs typeface="Times New Roman" panose="02020603050405020304" pitchFamily="18" charset="0"/>
              </a:rPr>
              <a:t>is named to commemorate the work of </a:t>
            </a:r>
            <a:r>
              <a:rPr lang="en-US" altLang="zh-CN" sz="2800" dirty="0" err="1">
                <a:solidFill>
                  <a:schemeClr val="bg1"/>
                </a:solidFill>
                <a:latin typeface="Times New Roman" panose="02020603050405020304" pitchFamily="18" charset="0"/>
                <a:cs typeface="Times New Roman" panose="02020603050405020304" pitchFamily="18" charset="0"/>
              </a:rPr>
              <a:t>Ångström</a:t>
            </a:r>
            <a:r>
              <a:rPr lang="en-US" altLang="zh-CN" sz="2800" dirty="0">
                <a:solidFill>
                  <a:schemeClr val="bg1"/>
                </a:solidFill>
                <a:latin typeface="Times New Roman" panose="02020603050405020304" pitchFamily="18" charset="0"/>
                <a:cs typeface="Times New Roman" panose="02020603050405020304" pitchFamily="18" charset="0"/>
              </a:rPr>
              <a:t>. By 1871, he measured all four wavelengths to a high degree of accuracy. In 1888 Rydberg gave a formula for predicting these spectral lines. </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04800" y="0"/>
            <a:ext cx="5410200" cy="584775"/>
          </a:xfrm>
          <a:prstGeom prst="rect">
            <a:avLst/>
          </a:prstGeom>
          <a:noFill/>
        </p:spPr>
        <p:txBody>
          <a:bodyPr wrap="square" rtlCol="0">
            <a:spAutoFit/>
          </a:bodyPr>
          <a:lstStyle/>
          <a:p>
            <a:r>
              <a:rPr lang="en-US" altLang="zh-CN" sz="3200" dirty="0">
                <a:solidFill>
                  <a:schemeClr val="bg1"/>
                </a:solidFill>
              </a:rPr>
              <a:t>H</a:t>
            </a:r>
            <a:r>
              <a:rPr lang="en-US" altLang="zh-CN" sz="3200" dirty="0">
                <a:solidFill>
                  <a:schemeClr val="bg1"/>
                </a:solidFill>
                <a:latin typeface="Times New Roman" panose="02020603050405020304" pitchFamily="18" charset="0"/>
                <a:cs typeface="Times New Roman" panose="02020603050405020304" pitchFamily="18" charset="0"/>
              </a:rPr>
              <a:t>ydrogen spectrum</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4855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See the source image"/>
          <p:cNvSpPr>
            <a:spLocks noChangeAspect="1" noChangeArrowheads="1"/>
          </p:cNvSpPr>
          <p:nvPr/>
        </p:nvSpPr>
        <p:spPr bwMode="auto">
          <a:xfrm>
            <a:off x="42863" y="-904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 name="AutoShape 4" descr="See the source image"/>
          <p:cNvSpPr>
            <a:spLocks noChangeAspect="1" noChangeArrowheads="1"/>
          </p:cNvSpPr>
          <p:nvPr/>
        </p:nvSpPr>
        <p:spPr bwMode="auto">
          <a:xfrm>
            <a:off x="1676400" y="23622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AutoShape 6" descr="See the source image"/>
          <p:cNvSpPr>
            <a:spLocks noChangeAspect="1" noChangeArrowheads="1"/>
          </p:cNvSpPr>
          <p:nvPr/>
        </p:nvSpPr>
        <p:spPr bwMode="auto">
          <a:xfrm>
            <a:off x="347663" y="21431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8" descr="https://www.uu.se/digitalAssets/333/333910_1anders-angstrom.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AutoShape 12" descr="https://www.uu.se/digitalAssets/333/333910_1anders-angstrom.jpg"/>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AutoShape 14" descr="https://www.uu.se/digitalAssets/333/333910_1anders-angstrom.jpg"/>
          <p:cNvSpPr>
            <a:spLocks noChangeAspect="1" noChangeArrowheads="1"/>
          </p:cNvSpPr>
          <p:nvPr/>
        </p:nvSpPr>
        <p:spPr bwMode="auto">
          <a:xfrm>
            <a:off x="52070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AutoShape 16" descr="https://www.uu.se/digitalAssets/333/333910_1anders-angstrom.jpg"/>
          <p:cNvSpPr>
            <a:spLocks noChangeAspect="1" noChangeArrowheads="1"/>
          </p:cNvSpPr>
          <p:nvPr/>
        </p:nvSpPr>
        <p:spPr bwMode="auto">
          <a:xfrm>
            <a:off x="67310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AutoShape 18" descr="https://www.uu.se/digitalAssets/333/333910_1anders-angstrom.jpg"/>
          <p:cNvSpPr>
            <a:spLocks noChangeAspect="1" noChangeArrowheads="1"/>
          </p:cNvSpPr>
          <p:nvPr/>
        </p:nvSpPr>
        <p:spPr bwMode="auto">
          <a:xfrm>
            <a:off x="82550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TextBox 12"/>
          <p:cNvSpPr txBox="1"/>
          <p:nvPr/>
        </p:nvSpPr>
        <p:spPr>
          <a:xfrm>
            <a:off x="2514600" y="762000"/>
            <a:ext cx="6400799" cy="2246769"/>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The most “famous” line in the hydrogen spectrum is Lyman alpha at 1215.6701  Å  </a:t>
            </a:r>
          </a:p>
          <a:p>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dirty="0">
                <a:solidFill>
                  <a:schemeClr val="bg1"/>
                </a:solidFill>
                <a:latin typeface="Times New Roman" panose="02020603050405020304" pitchFamily="18" charset="0"/>
                <a:cs typeface="Times New Roman" panose="02020603050405020304" pitchFamily="18" charset="0"/>
              </a:rPr>
              <a:t>Why did </a:t>
            </a:r>
            <a:r>
              <a:rPr lang="en-US" altLang="zh-CN" sz="2800" dirty="0" err="1">
                <a:solidFill>
                  <a:schemeClr val="bg1"/>
                </a:solidFill>
                <a:latin typeface="Times New Roman" panose="02020603050405020304" pitchFamily="18" charset="0"/>
                <a:cs typeface="Times New Roman" panose="02020603050405020304" pitchFamily="18" charset="0"/>
              </a:rPr>
              <a:t>Ångström</a:t>
            </a:r>
            <a:r>
              <a:rPr lang="en-US" altLang="zh-CN" sz="2800" dirty="0">
                <a:solidFill>
                  <a:schemeClr val="bg1"/>
                </a:solidFill>
                <a:latin typeface="Times New Roman" panose="02020603050405020304" pitchFamily="18" charset="0"/>
                <a:cs typeface="Times New Roman" panose="02020603050405020304" pitchFamily="18" charset="0"/>
              </a:rPr>
              <a:t> never t</a:t>
            </a:r>
            <a:r>
              <a:rPr lang="en-US" altLang="zh-CN" sz="2800" dirty="0">
                <a:solidFill>
                  <a:schemeClr val="bg1"/>
                </a:solidFill>
              </a:rPr>
              <a:t>h</a:t>
            </a:r>
            <a:r>
              <a:rPr lang="en-US" altLang="zh-CN" sz="2800" dirty="0">
                <a:solidFill>
                  <a:schemeClr val="bg1"/>
                </a:solidFill>
                <a:latin typeface="Times New Roman" panose="02020603050405020304" pitchFamily="18" charset="0"/>
                <a:cs typeface="Times New Roman" panose="02020603050405020304" pitchFamily="18" charset="0"/>
              </a:rPr>
              <a:t>is line  </a:t>
            </a:r>
            <a:r>
              <a:rPr lang="zh-CN" altLang="en-US" sz="2800" dirty="0">
                <a:solidFill>
                  <a:schemeClr val="bg1"/>
                </a:solidFill>
                <a:latin typeface="Times New Roman" panose="02020603050405020304" pitchFamily="18" charset="0"/>
                <a:cs typeface="Times New Roman" panose="02020603050405020304" pitchFamily="18" charset="0"/>
              </a:rPr>
              <a:t>？？？？？</a:t>
            </a:r>
          </a:p>
        </p:txBody>
      </p:sp>
      <p:sp>
        <p:nvSpPr>
          <p:cNvPr id="15" name="AutoShape 20" descr="https://www.uu.se/digitalAssets/333/333910_1anders-angstrom.jp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AutoShape 22" descr="https://www.uu.se/digitalAssets/333/333910_1anders-angstrom.jpg"/>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AutoShape 24" descr="See the source image"/>
          <p:cNvSpPr>
            <a:spLocks noChangeAspect="1" noChangeArrowheads="1"/>
          </p:cNvSpPr>
          <p:nvPr/>
        </p:nvSpPr>
        <p:spPr bwMode="auto">
          <a:xfrm>
            <a:off x="195263" y="6191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AutoShape 26" descr="See the source image"/>
          <p:cNvSpPr>
            <a:spLocks noChangeAspect="1" noChangeArrowheads="1"/>
          </p:cNvSpPr>
          <p:nvPr/>
        </p:nvSpPr>
        <p:spPr bwMode="auto">
          <a:xfrm>
            <a:off x="347663" y="21431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TextBox 19"/>
          <p:cNvSpPr txBox="1"/>
          <p:nvPr/>
        </p:nvSpPr>
        <p:spPr>
          <a:xfrm>
            <a:off x="381000" y="3276600"/>
            <a:ext cx="8242300" cy="2062103"/>
          </a:xfrm>
          <a:prstGeom prst="rect">
            <a:avLst/>
          </a:prstGeom>
          <a:noFill/>
        </p:spPr>
        <p:txBody>
          <a:bodyPr wrap="square" rtlCol="0">
            <a:spAutoFit/>
          </a:bodyPr>
          <a:lstStyle/>
          <a:p>
            <a:r>
              <a:rPr lang="en-US" altLang="zh-CN" sz="3200" dirty="0">
                <a:solidFill>
                  <a:schemeClr val="bg1"/>
                </a:solidFill>
                <a:latin typeface="Times New Roman" panose="02020603050405020304" pitchFamily="18" charset="0"/>
                <a:cs typeface="Times New Roman" panose="02020603050405020304" pitchFamily="18" charset="0"/>
              </a:rPr>
              <a:t>One question I was asked once </a:t>
            </a:r>
            <a:r>
              <a:rPr lang="zh-CN" altLang="en-US" sz="3200" dirty="0">
                <a:solidFill>
                  <a:schemeClr val="bg1"/>
                </a:solidFill>
                <a:latin typeface="Times New Roman" panose="02020603050405020304" pitchFamily="18" charset="0"/>
                <a:cs typeface="Times New Roman" panose="02020603050405020304" pitchFamily="18" charset="0"/>
              </a:rPr>
              <a:t>（</a:t>
            </a:r>
            <a:r>
              <a:rPr lang="en-US" altLang="zh-CN" sz="3200" dirty="0">
                <a:solidFill>
                  <a:schemeClr val="bg1"/>
                </a:solidFill>
                <a:latin typeface="Times New Roman" panose="02020603050405020304" pitchFamily="18" charset="0"/>
                <a:cs typeface="Times New Roman" panose="02020603050405020304" pitchFamily="18" charset="0"/>
              </a:rPr>
              <a:t>by a high ranking guy in the ITER diagnostic group), so I will ask you    “Can you explain atomic structure using classical mechanics ?” </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pic>
        <p:nvPicPr>
          <p:cNvPr id="2076" name="Picture 28" descr="http://www.wissen.de/sites/default/files/styles/lightbox/public/wissensserver/jadis/incoming/10153.jpg?itok=nbA6Sfc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571" y="854075"/>
            <a:ext cx="1674629" cy="21939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7200" y="5552182"/>
            <a:ext cx="8001000" cy="1077218"/>
          </a:xfrm>
          <a:prstGeom prst="rect">
            <a:avLst/>
          </a:prstGeom>
        </p:spPr>
        <p:txBody>
          <a:bodyPr wrap="square">
            <a:spAutoFit/>
          </a:bodyPr>
          <a:lstStyle/>
          <a:p>
            <a:r>
              <a:rPr lang="en-US" altLang="zh-CN" sz="3200" dirty="0">
                <a:solidFill>
                  <a:schemeClr val="bg1"/>
                </a:solidFill>
                <a:latin typeface="Times New Roman" panose="02020603050405020304" pitchFamily="18" charset="0"/>
                <a:cs typeface="Times New Roman" panose="02020603050405020304" pitchFamily="18" charset="0"/>
              </a:rPr>
              <a:t>“Can you explain atomic structure using classical mechanics ?” </a:t>
            </a:r>
          </a:p>
        </p:txBody>
      </p:sp>
    </p:spTree>
    <p:extLst>
      <p:ext uri="{BB962C8B-B14F-4D97-AF65-F5344CB8AC3E}">
        <p14:creationId xmlns:p14="http://schemas.microsoft.com/office/powerpoint/2010/main" val="4243967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04800"/>
            <a:ext cx="7772400" cy="954107"/>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This is basically what Bohr did in 1913</a:t>
            </a:r>
            <a:r>
              <a:rPr lang="zh-CN" altLang="en-US" sz="2800" dirty="0">
                <a:solidFill>
                  <a:schemeClr val="bg1"/>
                </a:solidFill>
                <a:latin typeface="Times New Roman" panose="02020603050405020304" pitchFamily="18" charset="0"/>
                <a:cs typeface="Times New Roman" panose="02020603050405020304" pitchFamily="18" charset="0"/>
              </a:rPr>
              <a:t>，</a:t>
            </a:r>
            <a:r>
              <a:rPr lang="en-US" altLang="zh-CN" sz="2800" dirty="0">
                <a:solidFill>
                  <a:schemeClr val="bg1"/>
                </a:solidFill>
                <a:latin typeface="Times New Roman" panose="02020603050405020304" pitchFamily="18" charset="0"/>
                <a:cs typeface="Times New Roman" panose="02020603050405020304" pitchFamily="18" charset="0"/>
              </a:rPr>
              <a:t>But, he could not explain what the integers were</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762000" y="1692057"/>
            <a:ext cx="8001000" cy="3108543"/>
          </a:xfrm>
          <a:prstGeom prst="rect">
            <a:avLst/>
          </a:prstGeom>
        </p:spPr>
        <p:txBody>
          <a:bodyPr wrap="square">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He could not explain either the fine details, for example that the n = 2 level actually consists of three levels. An explanation of this had to wait for the development of Quantum Mechanics by Schrodinger etc. explaining two of the levels.</a:t>
            </a:r>
          </a:p>
          <a:p>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dirty="0">
                <a:solidFill>
                  <a:schemeClr val="bg1"/>
                </a:solidFill>
                <a:latin typeface="Times New Roman" panose="02020603050405020304" pitchFamily="18" charset="0"/>
                <a:cs typeface="Times New Roman" panose="02020603050405020304" pitchFamily="18" charset="0"/>
              </a:rPr>
              <a:t>Why only two ?</a:t>
            </a:r>
          </a:p>
        </p:txBody>
      </p:sp>
      <p:sp>
        <p:nvSpPr>
          <p:cNvPr id="6" name="Rectangle 5"/>
          <p:cNvSpPr/>
          <p:nvPr/>
        </p:nvSpPr>
        <p:spPr>
          <a:xfrm>
            <a:off x="685800" y="5370493"/>
            <a:ext cx="7772400" cy="954107"/>
          </a:xfrm>
          <a:prstGeom prst="rect">
            <a:avLst/>
          </a:prstGeom>
        </p:spPr>
        <p:txBody>
          <a:bodyPr wrap="square">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relativistic quantum mechanics (Quantum Electro Dynamics or QED) was needed for the third.</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786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762000"/>
            <a:ext cx="6858000" cy="1077218"/>
          </a:xfrm>
          <a:prstGeom prst="rect">
            <a:avLst/>
          </a:prstGeom>
          <a:noFill/>
        </p:spPr>
        <p:txBody>
          <a:bodyPr wrap="square" rtlCol="0">
            <a:spAutoFit/>
          </a:bodyPr>
          <a:lstStyle/>
          <a:p>
            <a:r>
              <a:rPr lang="en-US" altLang="zh-CN" sz="3200" dirty="0">
                <a:solidFill>
                  <a:schemeClr val="bg1"/>
                </a:solidFill>
                <a:latin typeface="Times New Roman" panose="02020603050405020304" pitchFamily="18" charset="0"/>
                <a:cs typeface="Times New Roman" panose="02020603050405020304" pitchFamily="18" charset="0"/>
              </a:rPr>
              <a:t>T</a:t>
            </a:r>
            <a:r>
              <a:rPr lang="en-US" altLang="zh-CN" sz="3200" dirty="0">
                <a:solidFill>
                  <a:schemeClr val="bg1"/>
                </a:solidFill>
              </a:rPr>
              <a:t>h</a:t>
            </a:r>
            <a:r>
              <a:rPr lang="en-US" altLang="zh-CN" sz="3200" dirty="0">
                <a:solidFill>
                  <a:schemeClr val="bg1"/>
                </a:solidFill>
                <a:latin typeface="Times New Roman" panose="02020603050405020304" pitchFamily="18" charset="0"/>
                <a:cs typeface="Times New Roman" panose="02020603050405020304" pitchFamily="18" charset="0"/>
              </a:rPr>
              <a:t>e spectrum</a:t>
            </a:r>
            <a:r>
              <a:rPr lang="zh-CN" altLang="en-US" sz="3200" dirty="0">
                <a:solidFill>
                  <a:schemeClr val="bg1"/>
                </a:solidFill>
                <a:latin typeface="Times New Roman" panose="02020603050405020304" pitchFamily="18" charset="0"/>
                <a:cs typeface="Times New Roman" panose="02020603050405020304" pitchFamily="18" charset="0"/>
              </a:rPr>
              <a:t> </a:t>
            </a:r>
            <a:r>
              <a:rPr lang="en-US" altLang="zh-CN" sz="3200" dirty="0">
                <a:solidFill>
                  <a:schemeClr val="bg1"/>
                </a:solidFill>
                <a:latin typeface="Times New Roman" panose="02020603050405020304" pitchFamily="18" charset="0"/>
                <a:cs typeface="Times New Roman" panose="02020603050405020304" pitchFamily="18" charset="0"/>
              </a:rPr>
              <a:t>of </a:t>
            </a:r>
            <a:r>
              <a:rPr lang="en-US" altLang="zh-CN" sz="3200" dirty="0">
                <a:solidFill>
                  <a:schemeClr val="bg1"/>
                </a:solidFill>
              </a:rPr>
              <a:t>h</a:t>
            </a:r>
            <a:r>
              <a:rPr lang="en-US" altLang="zh-CN" sz="3200" dirty="0">
                <a:solidFill>
                  <a:schemeClr val="bg1"/>
                </a:solidFill>
                <a:latin typeface="Times New Roman" panose="02020603050405020304" pitchFamily="18" charset="0"/>
                <a:cs typeface="Times New Roman" panose="02020603050405020304" pitchFamily="18" charset="0"/>
              </a:rPr>
              <a:t>ydrogen </a:t>
            </a:r>
            <a:r>
              <a:rPr lang="en-US" altLang="zh-CN" sz="3200" dirty="0">
                <a:solidFill>
                  <a:schemeClr val="bg1"/>
                </a:solidFill>
              </a:rPr>
              <a:t>h</a:t>
            </a:r>
            <a:r>
              <a:rPr lang="en-US" altLang="zh-CN" sz="3200" dirty="0">
                <a:solidFill>
                  <a:schemeClr val="bg1"/>
                </a:solidFill>
                <a:latin typeface="Times New Roman" panose="02020603050405020304" pitchFamily="18" charset="0"/>
                <a:cs typeface="Times New Roman" panose="02020603050405020304" pitchFamily="18" charset="0"/>
              </a:rPr>
              <a:t>as taug</a:t>
            </a:r>
            <a:r>
              <a:rPr lang="en-US" altLang="zh-CN" sz="3200" dirty="0">
                <a:solidFill>
                  <a:schemeClr val="bg1"/>
                </a:solidFill>
              </a:rPr>
              <a:t>h</a:t>
            </a:r>
            <a:r>
              <a:rPr lang="en-US" altLang="zh-CN" sz="3200" dirty="0">
                <a:solidFill>
                  <a:schemeClr val="bg1"/>
                </a:solidFill>
                <a:latin typeface="Times New Roman" panose="02020603050405020304" pitchFamily="18" charset="0"/>
                <a:cs typeface="Times New Roman" panose="02020603050405020304" pitchFamily="18" charset="0"/>
              </a:rPr>
              <a:t>t us a lot during </a:t>
            </a:r>
            <a:r>
              <a:rPr lang="en-US" altLang="zh-CN" sz="3200" dirty="0">
                <a:solidFill>
                  <a:schemeClr val="bg1"/>
                </a:solidFill>
              </a:rPr>
              <a:t>h</a:t>
            </a:r>
            <a:r>
              <a:rPr lang="en-US" altLang="zh-CN" sz="3200" dirty="0">
                <a:solidFill>
                  <a:schemeClr val="bg1"/>
                </a:solidFill>
                <a:latin typeface="Times New Roman" panose="02020603050405020304" pitchFamily="18" charset="0"/>
                <a:cs typeface="Times New Roman" panose="02020603050405020304" pitchFamily="18" charset="0"/>
              </a:rPr>
              <a:t>istory</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85800" y="2732782"/>
            <a:ext cx="7924800" cy="1077218"/>
          </a:xfrm>
          <a:prstGeom prst="rect">
            <a:avLst/>
          </a:prstGeom>
          <a:noFill/>
        </p:spPr>
        <p:txBody>
          <a:bodyPr wrap="square" rtlCol="0">
            <a:spAutoFit/>
          </a:bodyPr>
          <a:lstStyle/>
          <a:p>
            <a:r>
              <a:rPr lang="en-US" altLang="zh-CN" sz="3200" dirty="0">
                <a:solidFill>
                  <a:schemeClr val="bg1"/>
                </a:solidFill>
                <a:latin typeface="Times New Roman" panose="02020603050405020304" pitchFamily="18" charset="0"/>
                <a:cs typeface="Times New Roman" panose="02020603050405020304" pitchFamily="18" charset="0"/>
              </a:rPr>
              <a:t>First it led to t</a:t>
            </a:r>
            <a:r>
              <a:rPr lang="en-US" altLang="zh-CN" sz="3200" dirty="0">
                <a:solidFill>
                  <a:schemeClr val="bg1"/>
                </a:solidFill>
              </a:rPr>
              <a:t>h</a:t>
            </a:r>
            <a:r>
              <a:rPr lang="en-US" altLang="zh-CN" sz="3200" dirty="0">
                <a:solidFill>
                  <a:schemeClr val="bg1"/>
                </a:solidFill>
                <a:latin typeface="Times New Roman" panose="02020603050405020304" pitchFamily="18" charset="0"/>
                <a:cs typeface="Times New Roman" panose="02020603050405020304" pitchFamily="18" charset="0"/>
              </a:rPr>
              <a:t>e development of Quantum Mec</a:t>
            </a:r>
            <a:r>
              <a:rPr lang="en-US" altLang="zh-CN" sz="3200" dirty="0">
                <a:solidFill>
                  <a:schemeClr val="bg1"/>
                </a:solidFill>
              </a:rPr>
              <a:t>h</a:t>
            </a:r>
            <a:r>
              <a:rPr lang="en-US" altLang="zh-CN" sz="3200" dirty="0">
                <a:solidFill>
                  <a:schemeClr val="bg1"/>
                </a:solidFill>
                <a:latin typeface="Times New Roman" panose="02020603050405020304" pitchFamily="18" charset="0"/>
                <a:cs typeface="Times New Roman" panose="02020603050405020304" pitchFamily="18" charset="0"/>
              </a:rPr>
              <a:t>anics</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685800" y="4602540"/>
            <a:ext cx="7772400" cy="1569660"/>
          </a:xfrm>
          <a:prstGeom prst="rect">
            <a:avLst/>
          </a:prstGeom>
          <a:noFill/>
        </p:spPr>
        <p:txBody>
          <a:bodyPr wrap="square" rtlCol="0">
            <a:spAutoFit/>
          </a:bodyPr>
          <a:lstStyle/>
          <a:p>
            <a:r>
              <a:rPr lang="en-US" altLang="zh-CN" sz="3200" dirty="0">
                <a:solidFill>
                  <a:schemeClr val="bg1"/>
                </a:solidFill>
                <a:latin typeface="Times New Roman" panose="02020603050405020304" pitchFamily="18" charset="0"/>
                <a:cs typeface="Times New Roman" panose="02020603050405020304" pitchFamily="18" charset="0"/>
              </a:rPr>
              <a:t>But, not even quantum mec</a:t>
            </a:r>
            <a:r>
              <a:rPr lang="en-US" altLang="zh-CN" sz="3200" dirty="0">
                <a:solidFill>
                  <a:schemeClr val="bg1"/>
                </a:solidFill>
              </a:rPr>
              <a:t>h</a:t>
            </a:r>
            <a:r>
              <a:rPr lang="en-US" altLang="zh-CN" sz="3200" dirty="0">
                <a:solidFill>
                  <a:schemeClr val="bg1"/>
                </a:solidFill>
                <a:latin typeface="Times New Roman" panose="02020603050405020304" pitchFamily="18" charset="0"/>
                <a:cs typeface="Times New Roman" panose="02020603050405020304" pitchFamily="18" charset="0"/>
              </a:rPr>
              <a:t>anics could explain some troubles wit</a:t>
            </a:r>
            <a:r>
              <a:rPr lang="en-US" altLang="zh-CN" sz="3200" dirty="0">
                <a:solidFill>
                  <a:schemeClr val="bg1"/>
                </a:solidFill>
              </a:rPr>
              <a:t>h</a:t>
            </a:r>
            <a:r>
              <a:rPr lang="en-US" altLang="zh-CN" sz="3200" dirty="0">
                <a:solidFill>
                  <a:schemeClr val="bg1"/>
                </a:solidFill>
                <a:latin typeface="Times New Roman" panose="02020603050405020304" pitchFamily="18" charset="0"/>
                <a:cs typeface="Times New Roman" panose="02020603050405020304" pitchFamily="18" charset="0"/>
              </a:rPr>
              <a:t> </a:t>
            </a:r>
            <a:r>
              <a:rPr lang="en-US" altLang="zh-CN" sz="3200" dirty="0">
                <a:solidFill>
                  <a:schemeClr val="bg1"/>
                </a:solidFill>
              </a:rPr>
              <a:t>h</a:t>
            </a:r>
            <a:r>
              <a:rPr lang="en-US" altLang="zh-CN" sz="3200" dirty="0">
                <a:solidFill>
                  <a:schemeClr val="bg1"/>
                </a:solidFill>
                <a:latin typeface="Times New Roman" panose="02020603050405020304" pitchFamily="18" charset="0"/>
                <a:cs typeface="Times New Roman" panose="02020603050405020304" pitchFamily="18" charset="0"/>
              </a:rPr>
              <a:t>ydrogen, leading to Quantum Electro Dynamics or QEDS</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9544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52400" y="0"/>
            <a:ext cx="8763000" cy="685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Picture 4" descr="http://hyperphysics.phy-astr.gsu.edu/hbase/imgmod/hydstruct.gif"/>
          <p:cNvPicPr/>
          <p:nvPr/>
        </p:nvPicPr>
        <p:blipFill>
          <a:blip r:embed="rId2">
            <a:extLst>
              <a:ext uri="{28A0092B-C50C-407E-A947-70E740481C1C}">
                <a14:useLocalDpi xmlns:a14="http://schemas.microsoft.com/office/drawing/2010/main" val="0"/>
              </a:ext>
            </a:extLst>
          </a:blip>
          <a:srcRect/>
          <a:stretch>
            <a:fillRect/>
          </a:stretch>
        </p:blipFill>
        <p:spPr bwMode="auto">
          <a:xfrm>
            <a:off x="1295401" y="1066800"/>
            <a:ext cx="6781800" cy="4495799"/>
          </a:xfrm>
          <a:prstGeom prst="rect">
            <a:avLst/>
          </a:prstGeom>
          <a:noFill/>
          <a:ln>
            <a:noFill/>
          </a:ln>
        </p:spPr>
      </p:pic>
    </p:spTree>
    <p:extLst>
      <p:ext uri="{BB962C8B-B14F-4D97-AF65-F5344CB8AC3E}">
        <p14:creationId xmlns:p14="http://schemas.microsoft.com/office/powerpoint/2010/main" val="3204984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895350"/>
            <a:ext cx="6477000"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324977" y="3244334"/>
            <a:ext cx="494046" cy="369332"/>
          </a:xfrm>
          <a:prstGeom prst="rect">
            <a:avLst/>
          </a:prstGeom>
        </p:spPr>
        <p:txBody>
          <a:bodyPr wrap="none">
            <a:spAutoFit/>
          </a:bodyPr>
          <a:lstStyle/>
          <a:p>
            <a:r>
              <a:rPr lang="en-GB" altLang="zh-CN" dirty="0"/>
              <a:t>GSI</a:t>
            </a:r>
            <a:endParaRPr lang="zh-CN" altLang="en-US" dirty="0"/>
          </a:p>
        </p:txBody>
      </p:sp>
      <p:sp>
        <p:nvSpPr>
          <p:cNvPr id="4" name="TextBox 3"/>
          <p:cNvSpPr txBox="1"/>
          <p:nvPr/>
        </p:nvSpPr>
        <p:spPr>
          <a:xfrm>
            <a:off x="76200" y="6400800"/>
            <a:ext cx="5486400" cy="461665"/>
          </a:xfrm>
          <a:prstGeom prst="rect">
            <a:avLst/>
          </a:prstGeom>
          <a:noFill/>
        </p:spPr>
        <p:txBody>
          <a:bodyPr wrap="square" rtlCol="0">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Courtesy T. </a:t>
            </a:r>
            <a:r>
              <a:rPr lang="en-US" altLang="zh-CN" sz="2400" dirty="0" err="1">
                <a:solidFill>
                  <a:schemeClr val="bg1"/>
                </a:solidFill>
                <a:latin typeface="Times New Roman" panose="02020603050405020304" pitchFamily="18" charset="0"/>
                <a:cs typeface="Times New Roman" panose="02020603050405020304" pitchFamily="18" charset="0"/>
              </a:rPr>
              <a:t>Stőhlker</a:t>
            </a:r>
            <a:r>
              <a:rPr lang="en-US" altLang="zh-CN" sz="2400" dirty="0">
                <a:solidFill>
                  <a:schemeClr val="bg1"/>
                </a:solidFill>
                <a:latin typeface="Times New Roman" panose="02020603050405020304" pitchFamily="18" charset="0"/>
                <a:cs typeface="Times New Roman" panose="02020603050405020304" pitchFamily="18" charset="0"/>
              </a:rPr>
              <a:t>, </a:t>
            </a:r>
            <a:r>
              <a:rPr lang="en-GB" altLang="zh-CN" sz="2400" dirty="0">
                <a:solidFill>
                  <a:schemeClr val="bg1"/>
                </a:solidFill>
                <a:latin typeface="Times New Roman" panose="02020603050405020304" pitchFamily="18" charset="0"/>
                <a:cs typeface="Times New Roman" panose="02020603050405020304" pitchFamily="18" charset="0"/>
              </a:rPr>
              <a:t>GSI</a:t>
            </a:r>
            <a:endParaRPr lang="zh-CN" altLang="en-US" sz="2400"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57200" y="76200"/>
            <a:ext cx="7696200" cy="584775"/>
          </a:xfrm>
          <a:prstGeom prst="rect">
            <a:avLst/>
          </a:prstGeom>
          <a:noFill/>
        </p:spPr>
        <p:txBody>
          <a:bodyPr wrap="square" rtlCol="0">
            <a:spAutoFit/>
          </a:bodyPr>
          <a:lstStyle/>
          <a:p>
            <a:r>
              <a:rPr lang="en-US" altLang="zh-CN" sz="3200" dirty="0">
                <a:solidFill>
                  <a:schemeClr val="bg1"/>
                </a:solidFill>
                <a:latin typeface="Times New Roman" panose="02020603050405020304" pitchFamily="18" charset="0"/>
                <a:cs typeface="Times New Roman" panose="02020603050405020304" pitchFamily="18" charset="0"/>
              </a:rPr>
              <a:t>Still problems for 1 electron ions</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3049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533400"/>
            <a:ext cx="8534400" cy="954107"/>
          </a:xfrm>
          <a:prstGeom prst="rect">
            <a:avLst/>
          </a:prstGeom>
        </p:spPr>
        <p:txBody>
          <a:bodyPr wrap="square">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Why is it so difficult to make higher charged ions ??</a:t>
            </a:r>
          </a:p>
          <a:p>
            <a:endParaRPr lang="en-US" altLang="zh-CN" sz="2800" dirty="0">
              <a:solidFill>
                <a:schemeClr val="bg1"/>
              </a:solidFill>
              <a:latin typeface="Times New Roman" panose="02020603050405020304" pitchFamily="18" charset="0"/>
              <a:cs typeface="Times New Roman" panose="02020603050405020304" pitchFamily="18" charset="0"/>
            </a:endParaRPr>
          </a:p>
        </p:txBody>
      </p:sp>
      <p:sp>
        <p:nvSpPr>
          <p:cNvPr id="2" name="Rectangle 1"/>
          <p:cNvSpPr/>
          <p:nvPr/>
        </p:nvSpPr>
        <p:spPr>
          <a:xfrm>
            <a:off x="381000" y="5486400"/>
            <a:ext cx="8458200" cy="954107"/>
          </a:xfrm>
          <a:prstGeom prst="rect">
            <a:avLst/>
          </a:prstGeom>
        </p:spPr>
        <p:txBody>
          <a:bodyPr wrap="square">
            <a:spAutoFit/>
          </a:bodyPr>
          <a:lstStyle/>
          <a:p>
            <a:pPr lvl="0"/>
            <a:r>
              <a:rPr lang="en-US" altLang="zh-CN" sz="2800" dirty="0">
                <a:solidFill>
                  <a:prstClr val="white"/>
                </a:solidFill>
                <a:latin typeface="Times New Roman" panose="02020603050405020304" pitchFamily="18" charset="0"/>
                <a:cs typeface="Times New Roman" panose="02020603050405020304" pitchFamily="18" charset="0"/>
              </a:rPr>
              <a:t>The energy scaling is not quite correct of course, otherwise there would be no fun,</a:t>
            </a:r>
          </a:p>
        </p:txBody>
      </p:sp>
      <p:sp>
        <p:nvSpPr>
          <p:cNvPr id="4" name="Rectangle 3"/>
          <p:cNvSpPr/>
          <p:nvPr/>
        </p:nvSpPr>
        <p:spPr>
          <a:xfrm>
            <a:off x="304800" y="3846493"/>
            <a:ext cx="8763000" cy="954107"/>
          </a:xfrm>
          <a:prstGeom prst="rect">
            <a:avLst/>
          </a:prstGeom>
        </p:spPr>
        <p:txBody>
          <a:bodyPr wrap="square">
            <a:spAutoFit/>
          </a:bodyPr>
          <a:lstStyle/>
          <a:p>
            <a:pPr lvl="0"/>
            <a:r>
              <a:rPr lang="en-US" altLang="zh-CN" sz="2800" dirty="0">
                <a:solidFill>
                  <a:prstClr val="white"/>
                </a:solidFill>
                <a:latin typeface="Times New Roman" panose="02020603050405020304" pitchFamily="18" charset="0"/>
                <a:cs typeface="Times New Roman" panose="02020603050405020304" pitchFamily="18" charset="0"/>
              </a:rPr>
              <a:t>This would be like asking the worlds best high jumpers to stop messing around with 2 meters and jump one kilometer.</a:t>
            </a:r>
          </a:p>
        </p:txBody>
      </p:sp>
      <p:sp>
        <p:nvSpPr>
          <p:cNvPr id="5" name="Rectangle 4"/>
          <p:cNvSpPr/>
          <p:nvPr/>
        </p:nvSpPr>
        <p:spPr>
          <a:xfrm>
            <a:off x="457200" y="1752600"/>
            <a:ext cx="8153400" cy="1384995"/>
          </a:xfrm>
          <a:prstGeom prst="rect">
            <a:avLst/>
          </a:prstGeom>
        </p:spPr>
        <p:txBody>
          <a:bodyPr wrap="square">
            <a:spAutoFit/>
          </a:bodyPr>
          <a:lstStyle/>
          <a:p>
            <a:pPr lvl="0"/>
            <a:r>
              <a:rPr lang="en-US" altLang="zh-CN" sz="2800" dirty="0">
                <a:solidFill>
                  <a:prstClr val="white"/>
                </a:solidFill>
                <a:latin typeface="Times New Roman" panose="02020603050405020304" pitchFamily="18" charset="0"/>
                <a:cs typeface="Times New Roman" panose="02020603050405020304" pitchFamily="18" charset="0"/>
              </a:rPr>
              <a:t>Gross energy level structure scales as Z</a:t>
            </a:r>
            <a:r>
              <a:rPr lang="en-US" altLang="zh-CN" sz="2800" baseline="30000" dirty="0">
                <a:solidFill>
                  <a:prstClr val="white"/>
                </a:solidFill>
                <a:latin typeface="Times New Roman" panose="02020603050405020304" pitchFamily="18" charset="0"/>
                <a:cs typeface="Times New Roman" panose="02020603050405020304" pitchFamily="18" charset="0"/>
              </a:rPr>
              <a:t>2</a:t>
            </a:r>
            <a:r>
              <a:rPr lang="en-US" altLang="zh-CN" sz="2800" dirty="0">
                <a:solidFill>
                  <a:prstClr val="white"/>
                </a:solidFill>
                <a:latin typeface="Times New Roman" panose="02020603050405020304" pitchFamily="18" charset="0"/>
                <a:cs typeface="Times New Roman" panose="02020603050405020304" pitchFamily="18" charset="0"/>
              </a:rPr>
              <a:t>  hence the binding energy of the 1s electron in Titanium (Z = 22) is about 500 times that of Hydrogen, </a:t>
            </a:r>
          </a:p>
        </p:txBody>
      </p:sp>
    </p:spTree>
    <p:extLst>
      <p:ext uri="{BB962C8B-B14F-4D97-AF65-F5344CB8AC3E}">
        <p14:creationId xmlns:p14="http://schemas.microsoft.com/office/powerpoint/2010/main" val="251553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885" y="304800"/>
            <a:ext cx="7239000" cy="1815882"/>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Line intensity depends on two parameters</a:t>
            </a:r>
          </a:p>
          <a:p>
            <a:endParaRPr lang="en-US" altLang="zh-CN" sz="2800" dirty="0">
              <a:solidFill>
                <a:schemeClr val="bg1"/>
              </a:solidFill>
              <a:latin typeface="Times New Roman" panose="02020603050405020304" pitchFamily="18" charset="0"/>
              <a:cs typeface="Times New Roman" panose="02020603050405020304" pitchFamily="18" charset="0"/>
            </a:endParaRPr>
          </a:p>
          <a:p>
            <a:pPr marL="342900" indent="-342900">
              <a:buAutoNum type="alphaLcParenR"/>
            </a:pPr>
            <a:r>
              <a:rPr lang="en-US" altLang="zh-CN" sz="2800" dirty="0">
                <a:solidFill>
                  <a:schemeClr val="bg1"/>
                </a:solidFill>
                <a:latin typeface="Times New Roman" panose="02020603050405020304" pitchFamily="18" charset="0"/>
                <a:cs typeface="Times New Roman" panose="02020603050405020304" pitchFamily="18" charset="0"/>
              </a:rPr>
              <a:t>T</a:t>
            </a:r>
            <a:r>
              <a:rPr lang="en-US" altLang="zh-CN" sz="2800" dirty="0">
                <a:solidFill>
                  <a:schemeClr val="bg1"/>
                </a:solidFill>
              </a:rPr>
              <a:t>h</a:t>
            </a:r>
            <a:r>
              <a:rPr lang="en-US" altLang="zh-CN" sz="2800" dirty="0">
                <a:solidFill>
                  <a:schemeClr val="bg1"/>
                </a:solidFill>
                <a:latin typeface="Times New Roman" panose="02020603050405020304" pitchFamily="18" charset="0"/>
                <a:cs typeface="Times New Roman" panose="02020603050405020304" pitchFamily="18" charset="0"/>
              </a:rPr>
              <a:t>e transition probability </a:t>
            </a:r>
          </a:p>
          <a:p>
            <a:pPr marL="342900" indent="-342900">
              <a:buAutoNum type="alphaLcParenR"/>
            </a:pPr>
            <a:r>
              <a:rPr lang="en-US" altLang="zh-CN" sz="2800" dirty="0">
                <a:solidFill>
                  <a:schemeClr val="bg1"/>
                </a:solidFill>
                <a:latin typeface="Times New Roman" panose="02020603050405020304" pitchFamily="18" charset="0"/>
                <a:cs typeface="Times New Roman" panose="02020603050405020304" pitchFamily="18" charset="0"/>
              </a:rPr>
              <a:t> T</a:t>
            </a:r>
            <a:r>
              <a:rPr lang="en-US" altLang="zh-CN" sz="2800" dirty="0">
                <a:solidFill>
                  <a:schemeClr val="bg1"/>
                </a:solidFill>
              </a:rPr>
              <a:t>h</a:t>
            </a:r>
            <a:r>
              <a:rPr lang="en-US" altLang="zh-CN" sz="2800" dirty="0">
                <a:solidFill>
                  <a:schemeClr val="bg1"/>
                </a:solidFill>
                <a:latin typeface="Times New Roman" panose="02020603050405020304" pitchFamily="18" charset="0"/>
                <a:cs typeface="Times New Roman" panose="02020603050405020304" pitchFamily="18" charset="0"/>
              </a:rPr>
              <a:t>e population of t</a:t>
            </a:r>
            <a:r>
              <a:rPr lang="en-US" altLang="zh-CN" sz="2800" dirty="0">
                <a:solidFill>
                  <a:schemeClr val="bg1"/>
                </a:solidFill>
              </a:rPr>
              <a:t>h</a:t>
            </a:r>
            <a:r>
              <a:rPr lang="en-US" altLang="zh-CN" sz="2800" dirty="0">
                <a:solidFill>
                  <a:schemeClr val="bg1"/>
                </a:solidFill>
                <a:latin typeface="Times New Roman" panose="02020603050405020304" pitchFamily="18" charset="0"/>
                <a:cs typeface="Times New Roman" panose="02020603050405020304" pitchFamily="18" charset="0"/>
              </a:rPr>
              <a:t>e upper level</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09600" y="2743200"/>
            <a:ext cx="7169285" cy="1384995"/>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In many cases t</a:t>
            </a:r>
            <a:r>
              <a:rPr lang="en-US" altLang="zh-CN" sz="2800" dirty="0">
                <a:solidFill>
                  <a:schemeClr val="bg1"/>
                </a:solidFill>
              </a:rPr>
              <a:t>h</a:t>
            </a:r>
            <a:r>
              <a:rPr lang="en-US" altLang="zh-CN" sz="2800" dirty="0">
                <a:solidFill>
                  <a:schemeClr val="bg1"/>
                </a:solidFill>
                <a:latin typeface="Times New Roman" panose="02020603050405020304" pitchFamily="18" charset="0"/>
                <a:cs typeface="Times New Roman" panose="02020603050405020304" pitchFamily="18" charset="0"/>
              </a:rPr>
              <a:t>eoreticians will argue t</a:t>
            </a:r>
            <a:r>
              <a:rPr lang="en-US" altLang="zh-CN" sz="2800" dirty="0">
                <a:solidFill>
                  <a:schemeClr val="bg1"/>
                </a:solidFill>
              </a:rPr>
              <a:t>h</a:t>
            </a:r>
            <a:r>
              <a:rPr lang="en-US" altLang="zh-CN" sz="2800" dirty="0">
                <a:solidFill>
                  <a:schemeClr val="bg1"/>
                </a:solidFill>
                <a:latin typeface="Times New Roman" panose="02020603050405020304" pitchFamily="18" charset="0"/>
                <a:cs typeface="Times New Roman" panose="02020603050405020304" pitchFamily="18" charset="0"/>
              </a:rPr>
              <a:t>at it is NOT t</a:t>
            </a:r>
            <a:r>
              <a:rPr lang="en-US" altLang="zh-CN" sz="2800" dirty="0">
                <a:solidFill>
                  <a:schemeClr val="bg1"/>
                </a:solidFill>
              </a:rPr>
              <a:t>h</a:t>
            </a:r>
            <a:r>
              <a:rPr lang="en-US" altLang="zh-CN" sz="2800" dirty="0">
                <a:solidFill>
                  <a:schemeClr val="bg1"/>
                </a:solidFill>
                <a:latin typeface="Times New Roman" panose="02020603050405020304" pitchFamily="18" charset="0"/>
                <a:cs typeface="Times New Roman" panose="02020603050405020304" pitchFamily="18" charset="0"/>
              </a:rPr>
              <a:t>e calculated transition probabilities t</a:t>
            </a:r>
            <a:r>
              <a:rPr lang="en-US" altLang="zh-CN" sz="2800" dirty="0">
                <a:solidFill>
                  <a:schemeClr val="bg1"/>
                </a:solidFill>
              </a:rPr>
              <a:t>h</a:t>
            </a:r>
            <a:r>
              <a:rPr lang="en-US" altLang="zh-CN" sz="2800" dirty="0">
                <a:solidFill>
                  <a:schemeClr val="bg1"/>
                </a:solidFill>
                <a:latin typeface="Times New Roman" panose="02020603050405020304" pitchFamily="18" charset="0"/>
                <a:cs typeface="Times New Roman" panose="02020603050405020304" pitchFamily="18" charset="0"/>
              </a:rPr>
              <a:t>at are in error</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685800" y="4572000"/>
            <a:ext cx="6934200" cy="1384995"/>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We </a:t>
            </a:r>
            <a:r>
              <a:rPr lang="en-US" altLang="zh-CN" sz="2800" dirty="0">
                <a:solidFill>
                  <a:schemeClr val="bg1"/>
                </a:solidFill>
              </a:rPr>
              <a:t>h</a:t>
            </a:r>
            <a:r>
              <a:rPr lang="en-US" altLang="zh-CN" sz="2800" dirty="0">
                <a:solidFill>
                  <a:schemeClr val="bg1"/>
                </a:solidFill>
                <a:latin typeface="Times New Roman" panose="02020603050405020304" pitchFamily="18" charset="0"/>
                <a:cs typeface="Times New Roman" panose="02020603050405020304" pitchFamily="18" charset="0"/>
              </a:rPr>
              <a:t>ave very few measured transition probabilities for </a:t>
            </a:r>
            <a:r>
              <a:rPr lang="en-US" altLang="zh-CN" sz="2800" dirty="0">
                <a:solidFill>
                  <a:schemeClr val="bg1"/>
                </a:solidFill>
              </a:rPr>
              <a:t>h</a:t>
            </a:r>
            <a:r>
              <a:rPr lang="en-US" altLang="zh-CN" sz="2800" dirty="0">
                <a:solidFill>
                  <a:schemeClr val="bg1"/>
                </a:solidFill>
                <a:latin typeface="Times New Roman" panose="02020603050405020304" pitchFamily="18" charset="0"/>
                <a:cs typeface="Times New Roman" panose="02020603050405020304" pitchFamily="18" charset="0"/>
              </a:rPr>
              <a:t>ig</a:t>
            </a:r>
            <a:r>
              <a:rPr lang="en-US" altLang="zh-CN" sz="2800" dirty="0">
                <a:solidFill>
                  <a:schemeClr val="bg1"/>
                </a:solidFill>
              </a:rPr>
              <a:t>hl</a:t>
            </a:r>
            <a:r>
              <a:rPr lang="en-US" altLang="zh-CN" sz="2800" dirty="0">
                <a:solidFill>
                  <a:schemeClr val="bg1"/>
                </a:solidFill>
                <a:latin typeface="Times New Roman" panose="02020603050405020304" pitchFamily="18" charset="0"/>
                <a:cs typeface="Times New Roman" panose="02020603050405020304" pitchFamily="18" charset="0"/>
              </a:rPr>
              <a:t>y c</a:t>
            </a:r>
            <a:r>
              <a:rPr lang="en-US" altLang="zh-CN" sz="2800" dirty="0">
                <a:solidFill>
                  <a:schemeClr val="bg1"/>
                </a:solidFill>
              </a:rPr>
              <a:t>h</a:t>
            </a:r>
            <a:r>
              <a:rPr lang="en-US" altLang="zh-CN" sz="2800" dirty="0">
                <a:solidFill>
                  <a:schemeClr val="bg1"/>
                </a:solidFill>
                <a:latin typeface="Times New Roman" panose="02020603050405020304" pitchFamily="18" charset="0"/>
                <a:cs typeface="Times New Roman" panose="02020603050405020304" pitchFamily="18" charset="0"/>
              </a:rPr>
              <a:t>arged ions, more for neutrals and single charged ions</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847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787" y="1371600"/>
            <a:ext cx="7285038" cy="351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3638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
            <a:ext cx="3505200" cy="584775"/>
          </a:xfrm>
          <a:prstGeom prst="rect">
            <a:avLst/>
          </a:prstGeom>
          <a:noFill/>
        </p:spPr>
        <p:txBody>
          <a:bodyPr wrap="square" rtlCol="0">
            <a:spAutoFit/>
          </a:bodyPr>
          <a:lstStyle/>
          <a:p>
            <a:r>
              <a:rPr lang="en-US" altLang="zh-CN" sz="3200" dirty="0">
                <a:solidFill>
                  <a:schemeClr val="bg1"/>
                </a:solidFill>
                <a:latin typeface="Times New Roman" panose="02020603050405020304" pitchFamily="18" charset="0"/>
                <a:cs typeface="Times New Roman" panose="02020603050405020304" pitchFamily="18" charset="0"/>
              </a:rPr>
              <a:t>Spectral Notation</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
        <p:nvSpPr>
          <p:cNvPr id="4" name="Rectangle 3"/>
          <p:cNvSpPr/>
          <p:nvPr/>
        </p:nvSpPr>
        <p:spPr>
          <a:xfrm>
            <a:off x="2667000" y="768727"/>
            <a:ext cx="6248400" cy="4031873"/>
          </a:xfrm>
          <a:prstGeom prst="rect">
            <a:avLst/>
          </a:prstGeom>
        </p:spPr>
        <p:txBody>
          <a:bodyPr wrap="square">
            <a:spAutoFit/>
          </a:bodyPr>
          <a:lstStyle/>
          <a:p>
            <a:r>
              <a:rPr lang="da-DK" altLang="zh-CN" sz="3200" dirty="0">
                <a:solidFill>
                  <a:schemeClr val="bg1"/>
                </a:solidFill>
                <a:latin typeface="Times New Roman" panose="02020603050405020304" pitchFamily="18" charset="0"/>
                <a:cs typeface="Times New Roman" panose="02020603050405020304" pitchFamily="18" charset="0"/>
              </a:rPr>
              <a:t>H             </a:t>
            </a:r>
            <a:r>
              <a:rPr lang="en-US" altLang="zh-CN" sz="3200" dirty="0">
                <a:solidFill>
                  <a:schemeClr val="bg1"/>
                </a:solidFill>
                <a:latin typeface="Times New Roman" panose="02020603050405020304" pitchFamily="18" charset="0"/>
                <a:cs typeface="Times New Roman" panose="02020603050405020304" pitchFamily="18" charset="0"/>
              </a:rPr>
              <a:t>H</a:t>
            </a:r>
            <a:r>
              <a:rPr lang="da-DK" altLang="zh-CN" sz="3200" dirty="0">
                <a:solidFill>
                  <a:schemeClr val="bg1"/>
                </a:solidFill>
                <a:latin typeface="Times New Roman" panose="02020603050405020304" pitchFamily="18" charset="0"/>
                <a:cs typeface="Times New Roman" panose="02020603050405020304" pitchFamily="18" charset="0"/>
              </a:rPr>
              <a:t> I              </a:t>
            </a:r>
          </a:p>
          <a:p>
            <a:r>
              <a:rPr lang="da-DK" altLang="zh-CN" sz="3200" dirty="0">
                <a:solidFill>
                  <a:schemeClr val="bg1"/>
                </a:solidFill>
                <a:latin typeface="Times New Roman" panose="02020603050405020304" pitchFamily="18" charset="0"/>
                <a:cs typeface="Times New Roman" panose="02020603050405020304" pitchFamily="18" charset="0"/>
              </a:rPr>
              <a:t>He</a:t>
            </a:r>
            <a:r>
              <a:rPr lang="da-DK" altLang="zh-CN" sz="3200" baseline="30000" dirty="0">
                <a:solidFill>
                  <a:schemeClr val="bg1"/>
                </a:solidFill>
                <a:latin typeface="Times New Roman" panose="02020603050405020304" pitchFamily="18" charset="0"/>
                <a:cs typeface="Times New Roman" panose="02020603050405020304" pitchFamily="18" charset="0"/>
              </a:rPr>
              <a:t>+</a:t>
            </a:r>
            <a:r>
              <a:rPr lang="da-DK" altLang="zh-CN" sz="3200" dirty="0">
                <a:solidFill>
                  <a:schemeClr val="bg1"/>
                </a:solidFill>
                <a:latin typeface="Times New Roman" panose="02020603050405020304" pitchFamily="18" charset="0"/>
                <a:cs typeface="Times New Roman" panose="02020603050405020304" pitchFamily="18" charset="0"/>
              </a:rPr>
              <a:t>          </a:t>
            </a:r>
            <a:r>
              <a:rPr lang="en-US" altLang="zh-CN" sz="3200" dirty="0">
                <a:solidFill>
                  <a:schemeClr val="bg1"/>
                </a:solidFill>
                <a:latin typeface="Times New Roman" panose="02020603050405020304" pitchFamily="18" charset="0"/>
                <a:cs typeface="Times New Roman" panose="02020603050405020304" pitchFamily="18" charset="0"/>
              </a:rPr>
              <a:t>He II</a:t>
            </a:r>
            <a:r>
              <a:rPr lang="da-DK" altLang="zh-CN" sz="3200" dirty="0">
                <a:solidFill>
                  <a:schemeClr val="bg1"/>
                </a:solidFill>
                <a:latin typeface="Times New Roman" panose="02020603050405020304" pitchFamily="18" charset="0"/>
                <a:cs typeface="Times New Roman" panose="02020603050405020304" pitchFamily="18" charset="0"/>
              </a:rPr>
              <a:t>                                          </a:t>
            </a:r>
          </a:p>
          <a:p>
            <a:r>
              <a:rPr lang="da-DK" altLang="zh-CN" sz="3200" dirty="0">
                <a:solidFill>
                  <a:schemeClr val="bg1"/>
                </a:solidFill>
                <a:latin typeface="Times New Roman" panose="02020603050405020304" pitchFamily="18" charset="0"/>
                <a:cs typeface="Times New Roman" panose="02020603050405020304" pitchFamily="18" charset="0"/>
              </a:rPr>
              <a:t>Ar</a:t>
            </a:r>
            <a:r>
              <a:rPr lang="da-DK" altLang="zh-CN" sz="3200" baseline="30000" dirty="0">
                <a:solidFill>
                  <a:schemeClr val="bg1"/>
                </a:solidFill>
                <a:latin typeface="Times New Roman" panose="02020603050405020304" pitchFamily="18" charset="0"/>
                <a:cs typeface="Times New Roman" panose="02020603050405020304" pitchFamily="18" charset="0"/>
              </a:rPr>
              <a:t>17+</a:t>
            </a:r>
            <a:r>
              <a:rPr lang="da-DK" altLang="zh-CN" sz="3200" dirty="0">
                <a:solidFill>
                  <a:schemeClr val="bg1"/>
                </a:solidFill>
                <a:latin typeface="Times New Roman" panose="02020603050405020304" pitchFamily="18" charset="0"/>
                <a:cs typeface="Times New Roman" panose="02020603050405020304" pitchFamily="18" charset="0"/>
              </a:rPr>
              <a:t>       Ar XVIII       </a:t>
            </a:r>
          </a:p>
          <a:p>
            <a:r>
              <a:rPr lang="da-DK" altLang="zh-CN" sz="3200" dirty="0">
                <a:solidFill>
                  <a:schemeClr val="bg1"/>
                </a:solidFill>
                <a:latin typeface="Times New Roman" panose="02020603050405020304" pitchFamily="18" charset="0"/>
                <a:cs typeface="Times New Roman" panose="02020603050405020304" pitchFamily="18" charset="0"/>
              </a:rPr>
              <a:t>Ti</a:t>
            </a:r>
            <a:r>
              <a:rPr lang="da-DK" altLang="zh-CN" sz="3200" baseline="30000" dirty="0">
                <a:solidFill>
                  <a:schemeClr val="bg1"/>
                </a:solidFill>
                <a:latin typeface="Times New Roman" panose="02020603050405020304" pitchFamily="18" charset="0"/>
                <a:cs typeface="Times New Roman" panose="02020603050405020304" pitchFamily="18" charset="0"/>
              </a:rPr>
              <a:t>21+</a:t>
            </a:r>
            <a:r>
              <a:rPr lang="da-DK" altLang="zh-CN" sz="3200" dirty="0">
                <a:solidFill>
                  <a:schemeClr val="bg1"/>
                </a:solidFill>
                <a:latin typeface="Times New Roman" panose="02020603050405020304" pitchFamily="18" charset="0"/>
                <a:cs typeface="Times New Roman" panose="02020603050405020304" pitchFamily="18" charset="0"/>
              </a:rPr>
              <a:t>        Ti XXII</a:t>
            </a:r>
          </a:p>
          <a:p>
            <a:r>
              <a:rPr lang="da-DK" altLang="zh-CN" sz="3200" dirty="0">
                <a:solidFill>
                  <a:schemeClr val="bg1"/>
                </a:solidFill>
                <a:latin typeface="Times New Roman" panose="02020603050405020304" pitchFamily="18" charset="0"/>
                <a:cs typeface="Times New Roman" panose="02020603050405020304" pitchFamily="18" charset="0"/>
              </a:rPr>
              <a:t>Ni</a:t>
            </a:r>
            <a:r>
              <a:rPr lang="da-DK" altLang="zh-CN" sz="3200" baseline="30000" dirty="0">
                <a:solidFill>
                  <a:schemeClr val="bg1"/>
                </a:solidFill>
                <a:latin typeface="Times New Roman" panose="02020603050405020304" pitchFamily="18" charset="0"/>
                <a:cs typeface="Times New Roman" panose="02020603050405020304" pitchFamily="18" charset="0"/>
              </a:rPr>
              <a:t>27+</a:t>
            </a:r>
            <a:r>
              <a:rPr lang="da-DK" altLang="zh-CN" sz="3200" dirty="0">
                <a:solidFill>
                  <a:schemeClr val="bg1"/>
                </a:solidFill>
                <a:latin typeface="Times New Roman" panose="02020603050405020304" pitchFamily="18" charset="0"/>
                <a:cs typeface="Times New Roman" panose="02020603050405020304" pitchFamily="18" charset="0"/>
              </a:rPr>
              <a:t>       Ni XXVIII             </a:t>
            </a:r>
          </a:p>
          <a:p>
            <a:r>
              <a:rPr lang="da-DK" altLang="zh-CN" sz="3200" dirty="0">
                <a:solidFill>
                  <a:schemeClr val="bg1"/>
                </a:solidFill>
                <a:latin typeface="Times New Roman" panose="02020603050405020304" pitchFamily="18" charset="0"/>
                <a:cs typeface="Times New Roman" panose="02020603050405020304" pitchFamily="18" charset="0"/>
              </a:rPr>
              <a:t>Kr</a:t>
            </a:r>
            <a:r>
              <a:rPr lang="da-DK" altLang="zh-CN" sz="3200" baseline="30000" dirty="0">
                <a:solidFill>
                  <a:schemeClr val="bg1"/>
                </a:solidFill>
                <a:latin typeface="Times New Roman" panose="02020603050405020304" pitchFamily="18" charset="0"/>
                <a:cs typeface="Times New Roman" panose="02020603050405020304" pitchFamily="18" charset="0"/>
              </a:rPr>
              <a:t>35+</a:t>
            </a:r>
            <a:r>
              <a:rPr lang="da-DK" altLang="zh-CN" sz="3200" dirty="0">
                <a:solidFill>
                  <a:schemeClr val="bg1"/>
                </a:solidFill>
                <a:latin typeface="Times New Roman" panose="02020603050405020304" pitchFamily="18" charset="0"/>
                <a:cs typeface="Times New Roman" panose="02020603050405020304" pitchFamily="18" charset="0"/>
              </a:rPr>
              <a:t>       Ke XXXVI </a:t>
            </a:r>
          </a:p>
          <a:p>
            <a:r>
              <a:rPr lang="en-US" altLang="zh-CN" sz="3200" dirty="0">
                <a:solidFill>
                  <a:schemeClr val="bg1"/>
                </a:solidFill>
                <a:latin typeface="Times New Roman" panose="02020603050405020304" pitchFamily="18" charset="0"/>
                <a:cs typeface="Times New Roman" panose="02020603050405020304" pitchFamily="18" charset="0"/>
              </a:rPr>
              <a:t>Zr</a:t>
            </a:r>
            <a:r>
              <a:rPr lang="en-US" altLang="zh-CN" sz="3200" baseline="30000" dirty="0">
                <a:solidFill>
                  <a:schemeClr val="bg1"/>
                </a:solidFill>
                <a:latin typeface="Times New Roman" panose="02020603050405020304" pitchFamily="18" charset="0"/>
                <a:cs typeface="Times New Roman" panose="02020603050405020304" pitchFamily="18" charset="0"/>
              </a:rPr>
              <a:t>39+</a:t>
            </a:r>
            <a:r>
              <a:rPr lang="en-US" altLang="zh-CN" sz="3200" dirty="0">
                <a:solidFill>
                  <a:schemeClr val="bg1"/>
                </a:solidFill>
                <a:latin typeface="Times New Roman" panose="02020603050405020304" pitchFamily="18" charset="0"/>
                <a:cs typeface="Times New Roman" panose="02020603050405020304" pitchFamily="18" charset="0"/>
              </a:rPr>
              <a:t>       </a:t>
            </a:r>
            <a:r>
              <a:rPr lang="en-US" altLang="zh-CN" sz="3200" dirty="0" err="1">
                <a:solidFill>
                  <a:schemeClr val="bg1"/>
                </a:solidFill>
                <a:latin typeface="Times New Roman" panose="02020603050405020304" pitchFamily="18" charset="0"/>
                <a:cs typeface="Times New Roman" panose="02020603050405020304" pitchFamily="18" charset="0"/>
              </a:rPr>
              <a:t>Zr</a:t>
            </a:r>
            <a:r>
              <a:rPr lang="en-US" altLang="zh-CN" sz="3200" dirty="0">
                <a:solidFill>
                  <a:schemeClr val="bg1"/>
                </a:solidFill>
                <a:latin typeface="Times New Roman" panose="02020603050405020304" pitchFamily="18" charset="0"/>
                <a:cs typeface="Times New Roman" panose="02020603050405020304" pitchFamily="18" charset="0"/>
              </a:rPr>
              <a:t> XL</a:t>
            </a:r>
            <a:r>
              <a:rPr lang="da-DK" altLang="zh-CN" sz="3200" dirty="0">
                <a:solidFill>
                  <a:schemeClr val="bg1"/>
                </a:solidFill>
                <a:latin typeface="Times New Roman" panose="02020603050405020304" pitchFamily="18" charset="0"/>
                <a:cs typeface="Times New Roman" panose="02020603050405020304" pitchFamily="18" charset="0"/>
              </a:rPr>
              <a:t>   </a:t>
            </a:r>
          </a:p>
          <a:p>
            <a:r>
              <a:rPr lang="da-DK" altLang="zh-CN" sz="3200" dirty="0">
                <a:solidFill>
                  <a:schemeClr val="bg1"/>
                </a:solidFill>
                <a:latin typeface="Times New Roman" panose="02020603050405020304" pitchFamily="18" charset="0"/>
                <a:cs typeface="Times New Roman" panose="02020603050405020304" pitchFamily="18" charset="0"/>
              </a:rPr>
              <a:t>Sn</a:t>
            </a:r>
            <a:r>
              <a:rPr lang="da-DK" altLang="zh-CN" sz="3200" baseline="30000" dirty="0">
                <a:solidFill>
                  <a:schemeClr val="bg1"/>
                </a:solidFill>
                <a:latin typeface="Times New Roman" panose="02020603050405020304" pitchFamily="18" charset="0"/>
                <a:cs typeface="Times New Roman" panose="02020603050405020304" pitchFamily="18" charset="0"/>
              </a:rPr>
              <a:t>49+</a:t>
            </a:r>
            <a:r>
              <a:rPr lang="da-DK" altLang="zh-CN" sz="3200" dirty="0">
                <a:solidFill>
                  <a:schemeClr val="bg1"/>
                </a:solidFill>
                <a:latin typeface="Times New Roman" panose="02020603050405020304" pitchFamily="18" charset="0"/>
                <a:cs typeface="Times New Roman" panose="02020603050405020304" pitchFamily="18" charset="0"/>
              </a:rPr>
              <a:t>       Sn L</a:t>
            </a:r>
          </a:p>
        </p:txBody>
      </p:sp>
      <p:sp>
        <p:nvSpPr>
          <p:cNvPr id="5" name="TextBox 4"/>
          <p:cNvSpPr txBox="1"/>
          <p:nvPr/>
        </p:nvSpPr>
        <p:spPr>
          <a:xfrm>
            <a:off x="533400" y="4942582"/>
            <a:ext cx="8001000" cy="1077218"/>
          </a:xfrm>
          <a:prstGeom prst="rect">
            <a:avLst/>
          </a:prstGeom>
          <a:noFill/>
        </p:spPr>
        <p:txBody>
          <a:bodyPr wrap="square" rtlCol="0">
            <a:spAutoFit/>
          </a:bodyPr>
          <a:lstStyle/>
          <a:p>
            <a:r>
              <a:rPr lang="en-US" altLang="zh-CN" sz="3200" dirty="0">
                <a:solidFill>
                  <a:schemeClr val="bg1"/>
                </a:solidFill>
                <a:latin typeface="Times New Roman" panose="02020603050405020304" pitchFamily="18" charset="0"/>
                <a:cs typeface="Times New Roman" panose="02020603050405020304" pitchFamily="18" charset="0"/>
              </a:rPr>
              <a:t>100 = C, Century, from Roman word </a:t>
            </a:r>
            <a:r>
              <a:rPr lang="en-US" altLang="zh-CN" sz="3200" dirty="0" err="1">
                <a:solidFill>
                  <a:schemeClr val="bg1"/>
                </a:solidFill>
                <a:latin typeface="Times New Roman" panose="02020603050405020304" pitchFamily="18" charset="0"/>
                <a:cs typeface="Times New Roman" panose="02020603050405020304" pitchFamily="18" charset="0"/>
              </a:rPr>
              <a:t>Centurian</a:t>
            </a:r>
            <a:r>
              <a:rPr lang="en-US" altLang="zh-CN" sz="3200" dirty="0">
                <a:solidFill>
                  <a:schemeClr val="bg1"/>
                </a:solidFill>
                <a:latin typeface="Times New Roman" panose="02020603050405020304" pitchFamily="18" charset="0"/>
                <a:cs typeface="Times New Roman" panose="02020603050405020304" pitchFamily="18" charset="0"/>
              </a:rPr>
              <a:t>, and still used in Englis</a:t>
            </a:r>
            <a:r>
              <a:rPr lang="en-US" altLang="zh-CN" sz="3200" dirty="0">
                <a:solidFill>
                  <a:schemeClr val="bg1"/>
                </a:solidFill>
              </a:rPr>
              <a:t>h, in Cricket for example</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09600" y="6096000"/>
            <a:ext cx="5410200" cy="523220"/>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What  about negative numbers ??</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2935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14400"/>
            <a:ext cx="7620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85800" y="228600"/>
            <a:ext cx="5867400" cy="584775"/>
          </a:xfrm>
          <a:prstGeom prst="rect">
            <a:avLst/>
          </a:prstGeom>
          <a:noFill/>
        </p:spPr>
        <p:txBody>
          <a:bodyPr wrap="square" rtlCol="0">
            <a:spAutoFit/>
          </a:bodyPr>
          <a:lstStyle/>
          <a:p>
            <a:r>
              <a:rPr lang="en-US" altLang="zh-CN" sz="3200" dirty="0">
                <a:solidFill>
                  <a:schemeClr val="bg1"/>
                </a:solidFill>
                <a:latin typeface="Times New Roman" panose="02020603050405020304" pitchFamily="18" charset="0"/>
                <a:cs typeface="Times New Roman" panose="02020603050405020304" pitchFamily="18" charset="0"/>
              </a:rPr>
              <a:t>Energy scaling for  H –</a:t>
            </a:r>
            <a:r>
              <a:rPr lang="zh-CN" altLang="en-US" sz="3200" dirty="0">
                <a:solidFill>
                  <a:schemeClr val="bg1"/>
                </a:solidFill>
                <a:latin typeface="Times New Roman" panose="02020603050405020304" pitchFamily="18" charset="0"/>
                <a:cs typeface="Times New Roman" panose="02020603050405020304" pitchFamily="18" charset="0"/>
              </a:rPr>
              <a:t> </a:t>
            </a:r>
            <a:r>
              <a:rPr lang="en-US" altLang="zh-CN" sz="3200" dirty="0">
                <a:solidFill>
                  <a:schemeClr val="bg1"/>
                </a:solidFill>
                <a:latin typeface="Times New Roman" panose="02020603050405020304" pitchFamily="18" charset="0"/>
                <a:cs typeface="Times New Roman" panose="02020603050405020304" pitchFamily="18" charset="0"/>
              </a:rPr>
              <a:t>like ions</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0255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85214"/>
            <a:ext cx="8458200" cy="4154984"/>
          </a:xfrm>
          <a:prstGeom prst="rect">
            <a:avLst/>
          </a:prstGeom>
        </p:spPr>
        <p:txBody>
          <a:bodyPr wrap="square">
            <a:spAutoFit/>
          </a:bodyPr>
          <a:lstStyle/>
          <a:p>
            <a:r>
              <a:rPr lang="en-US" altLang="zh-CN" sz="3600" b="1" dirty="0">
                <a:solidFill>
                  <a:schemeClr val="bg1"/>
                </a:solidFill>
                <a:latin typeface="Times New Roman" panose="02020603050405020304" pitchFamily="18" charset="0"/>
                <a:cs typeface="Times New Roman" panose="02020603050405020304" pitchFamily="18" charset="0"/>
              </a:rPr>
              <a:t>Coupling schemes, how do electrons make friends and share properties</a:t>
            </a:r>
          </a:p>
          <a:p>
            <a:endParaRPr lang="en-US" altLang="zh-CN" sz="3200" dirty="0">
              <a:solidFill>
                <a:schemeClr val="bg1"/>
              </a:solidFill>
              <a:latin typeface="Times New Roman" panose="02020603050405020304" pitchFamily="18" charset="0"/>
              <a:cs typeface="Times New Roman" panose="02020603050405020304" pitchFamily="18" charset="0"/>
            </a:endParaRPr>
          </a:p>
          <a:p>
            <a:r>
              <a:rPr lang="en-US" altLang="zh-CN" sz="3200" dirty="0">
                <a:solidFill>
                  <a:schemeClr val="bg1"/>
                </a:solidFill>
                <a:latin typeface="Times New Roman" panose="02020603050405020304" pitchFamily="18" charset="0"/>
                <a:cs typeface="Times New Roman" panose="02020603050405020304" pitchFamily="18" charset="0"/>
              </a:rPr>
              <a:t>As an introduction to energy level coupling schemes we can consider the Helium atom. The ground state of Helium has two electrons, both in the n = 1 shell. </a:t>
            </a:r>
          </a:p>
          <a:p>
            <a:endParaRPr lang="en-US" altLang="zh-CN" sz="3200"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457200" y="4267200"/>
            <a:ext cx="8077200" cy="2062103"/>
          </a:xfrm>
          <a:prstGeom prst="rect">
            <a:avLst/>
          </a:prstGeom>
        </p:spPr>
        <p:txBody>
          <a:bodyPr wrap="square">
            <a:spAutoFit/>
          </a:bodyPr>
          <a:lstStyle/>
          <a:p>
            <a:pPr lvl="0"/>
            <a:r>
              <a:rPr lang="en-US" altLang="zh-CN" sz="3200" dirty="0">
                <a:solidFill>
                  <a:prstClr val="white"/>
                </a:solidFill>
                <a:latin typeface="Times New Roman" panose="02020603050405020304" pitchFamily="18" charset="0"/>
                <a:cs typeface="Times New Roman" panose="02020603050405020304" pitchFamily="18" charset="0"/>
              </a:rPr>
              <a:t>The allowed angular momentum states for the  n = 1 shell is only l = 0, which we designate as “s” orbitals. Each electron can be designated with three quantum numbers, n, l and s (spin).</a:t>
            </a:r>
            <a:endParaRPr lang="zh-CN" altLang="en-US" sz="32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399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57200"/>
            <a:ext cx="8686800" cy="1815882"/>
          </a:xfrm>
          <a:prstGeom prst="rect">
            <a:avLst/>
          </a:prstGeom>
        </p:spPr>
        <p:txBody>
          <a:bodyPr wrap="square">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As both n and l are the same for the two 1s electrons then s must be different as fermions cannot occupy the same quantum space, i.e. they obey the Pauli exclusion principle</a:t>
            </a:r>
          </a:p>
          <a:p>
            <a:r>
              <a:rPr lang="en-US" altLang="zh-CN" sz="2800" dirty="0">
                <a:solidFill>
                  <a:schemeClr val="bg1"/>
                </a:solidFill>
                <a:latin typeface="Times New Roman" panose="02020603050405020304" pitchFamily="18" charset="0"/>
                <a:cs typeface="Times New Roman" panose="02020603050405020304" pitchFamily="18" charset="0"/>
              </a:rPr>
              <a:t>All 3 quantum numbers cannot be the same. </a:t>
            </a:r>
          </a:p>
        </p:txBody>
      </p:sp>
      <p:sp>
        <p:nvSpPr>
          <p:cNvPr id="3" name="Rectangle 2"/>
          <p:cNvSpPr/>
          <p:nvPr/>
        </p:nvSpPr>
        <p:spPr>
          <a:xfrm>
            <a:off x="228600" y="4611231"/>
            <a:ext cx="8686800" cy="2246769"/>
          </a:xfrm>
          <a:prstGeom prst="rect">
            <a:avLst/>
          </a:prstGeom>
        </p:spPr>
        <p:txBody>
          <a:bodyPr wrap="square">
            <a:spAutoFit/>
          </a:bodyPr>
          <a:lstStyle/>
          <a:p>
            <a:pPr lvl="0"/>
            <a:r>
              <a:rPr lang="en-US" altLang="zh-CN" sz="2800" dirty="0">
                <a:solidFill>
                  <a:prstClr val="white"/>
                </a:solidFill>
                <a:latin typeface="Times New Roman" panose="02020603050405020304" pitchFamily="18" charset="0"/>
                <a:cs typeface="Times New Roman" panose="02020603050405020304" pitchFamily="18" charset="0"/>
              </a:rPr>
              <a:t>There is only one way this can be done and we call this a singlet term, designated as S. This is the only allowed term for the n =1 ground state and as s = 0 and j = 0, we designate this as </a:t>
            </a:r>
            <a:r>
              <a:rPr lang="en-US" altLang="zh-CN" sz="2800" baseline="30000" dirty="0">
                <a:solidFill>
                  <a:prstClr val="white"/>
                </a:solidFill>
                <a:latin typeface="Times New Roman" panose="02020603050405020304" pitchFamily="18" charset="0"/>
                <a:cs typeface="Times New Roman" panose="02020603050405020304" pitchFamily="18" charset="0"/>
              </a:rPr>
              <a:t>1</a:t>
            </a:r>
            <a:r>
              <a:rPr lang="en-US" altLang="zh-CN" sz="2800" dirty="0">
                <a:solidFill>
                  <a:prstClr val="white"/>
                </a:solidFill>
                <a:latin typeface="Times New Roman" panose="02020603050405020304" pitchFamily="18" charset="0"/>
                <a:cs typeface="Times New Roman" panose="02020603050405020304" pitchFamily="18" charset="0"/>
              </a:rPr>
              <a:t>S</a:t>
            </a:r>
            <a:r>
              <a:rPr lang="en-US" altLang="zh-CN" sz="2800" baseline="-25000" dirty="0">
                <a:solidFill>
                  <a:prstClr val="white"/>
                </a:solidFill>
                <a:latin typeface="Times New Roman" panose="02020603050405020304" pitchFamily="18" charset="0"/>
                <a:cs typeface="Times New Roman" panose="02020603050405020304" pitchFamily="18" charset="0"/>
              </a:rPr>
              <a:t>0</a:t>
            </a:r>
            <a:r>
              <a:rPr lang="en-US" altLang="zh-CN" sz="2800" dirty="0">
                <a:solidFill>
                  <a:prstClr val="white"/>
                </a:solidFill>
                <a:latin typeface="Times New Roman" panose="02020603050405020304" pitchFamily="18" charset="0"/>
                <a:cs typeface="Times New Roman" panose="02020603050405020304" pitchFamily="18" charset="0"/>
              </a:rPr>
              <a:t>, the “1” meaning singlet and the “0”is the total momentum, l + s (0 + 0). </a:t>
            </a:r>
            <a:endParaRPr lang="zh-CN" altLang="en-US" sz="2800" dirty="0">
              <a:solidFill>
                <a:prstClr val="white"/>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2401431"/>
            <a:ext cx="8686800" cy="2246769"/>
          </a:xfrm>
          <a:prstGeom prst="rect">
            <a:avLst/>
          </a:prstGeom>
        </p:spPr>
        <p:txBody>
          <a:bodyPr wrap="square">
            <a:spAutoFit/>
          </a:bodyPr>
          <a:lstStyle/>
          <a:p>
            <a:pPr lvl="0"/>
            <a:r>
              <a:rPr lang="en-US" altLang="zh-CN" sz="2800" dirty="0">
                <a:solidFill>
                  <a:prstClr val="white"/>
                </a:solidFill>
                <a:latin typeface="Times New Roman" panose="02020603050405020304" pitchFamily="18" charset="0"/>
                <a:cs typeface="Times New Roman" panose="02020603050405020304" pitchFamily="18" charset="0"/>
              </a:rPr>
              <a:t>Therefore the two electrons must have different spins, 1/2 and -1/2, designated as spin up (↑) and spin down (↓). As the electrons are identical except for the spin this is usually represented as 1/2[</a:t>
            </a:r>
            <a:r>
              <a:rPr lang="zh-CN" altLang="zh-CN" sz="2800" dirty="0">
                <a:solidFill>
                  <a:prstClr val="white"/>
                </a:solidFill>
                <a:latin typeface="Times New Roman" panose="02020603050405020304" pitchFamily="18" charset="0"/>
                <a:cs typeface="Times New Roman" panose="02020603050405020304" pitchFamily="18" charset="0"/>
              </a:rPr>
              <a:t>（</a:t>
            </a:r>
            <a:r>
              <a:rPr lang="en-US" altLang="zh-CN" sz="2800" dirty="0">
                <a:solidFill>
                  <a:prstClr val="white"/>
                </a:solidFill>
                <a:latin typeface="Times New Roman" panose="02020603050405020304" pitchFamily="18" charset="0"/>
                <a:cs typeface="Times New Roman" panose="02020603050405020304" pitchFamily="18" charset="0"/>
              </a:rPr>
              <a:t>↑↓</a:t>
            </a:r>
            <a:r>
              <a:rPr lang="zh-CN" altLang="zh-CN" sz="2800" dirty="0">
                <a:solidFill>
                  <a:prstClr val="white"/>
                </a:solidFill>
                <a:latin typeface="Times New Roman" panose="02020603050405020304" pitchFamily="18" charset="0"/>
                <a:cs typeface="Times New Roman" panose="02020603050405020304" pitchFamily="18" charset="0"/>
              </a:rPr>
              <a:t>）</a:t>
            </a:r>
            <a:r>
              <a:rPr lang="en-US" altLang="zh-CN" sz="2800" dirty="0">
                <a:solidFill>
                  <a:prstClr val="white"/>
                </a:solidFill>
                <a:latin typeface="Times New Roman" panose="02020603050405020304" pitchFamily="18" charset="0"/>
                <a:cs typeface="Times New Roman" panose="02020603050405020304" pitchFamily="18" charset="0"/>
              </a:rPr>
              <a:t>+</a:t>
            </a:r>
            <a:r>
              <a:rPr lang="zh-CN" altLang="zh-CN" sz="2800" dirty="0">
                <a:solidFill>
                  <a:prstClr val="white"/>
                </a:solidFill>
                <a:latin typeface="Times New Roman" panose="02020603050405020304" pitchFamily="18" charset="0"/>
                <a:cs typeface="Times New Roman" panose="02020603050405020304" pitchFamily="18" charset="0"/>
              </a:rPr>
              <a:t>（</a:t>
            </a:r>
            <a:r>
              <a:rPr lang="en-US" altLang="zh-CN" sz="2800" dirty="0">
                <a:solidFill>
                  <a:prstClr val="white"/>
                </a:solidFill>
                <a:latin typeface="Times New Roman" panose="02020603050405020304" pitchFamily="18" charset="0"/>
                <a:cs typeface="Times New Roman" panose="02020603050405020304" pitchFamily="18" charset="0"/>
              </a:rPr>
              <a:t>↓↑</a:t>
            </a:r>
            <a:r>
              <a:rPr lang="zh-CN" altLang="zh-CN" sz="2800" dirty="0">
                <a:solidFill>
                  <a:prstClr val="white"/>
                </a:solidFill>
                <a:latin typeface="Times New Roman" panose="02020603050405020304" pitchFamily="18" charset="0"/>
                <a:cs typeface="Times New Roman" panose="02020603050405020304" pitchFamily="18" charset="0"/>
              </a:rPr>
              <a:t>）</a:t>
            </a:r>
            <a:r>
              <a:rPr lang="en-US" altLang="zh-CN" sz="2800" dirty="0">
                <a:solidFill>
                  <a:prstClr val="white"/>
                </a:solidFill>
                <a:latin typeface="Times New Roman" panose="02020603050405020304" pitchFamily="18" charset="0"/>
                <a:cs typeface="Times New Roman" panose="02020603050405020304" pitchFamily="18" charset="0"/>
              </a:rPr>
              <a:t>]. </a:t>
            </a:r>
          </a:p>
          <a:p>
            <a:pPr lvl="0"/>
            <a:endParaRPr lang="en-US" altLang="zh-CN" sz="28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8402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17718"/>
            <a:ext cx="8839200" cy="1815882"/>
          </a:xfrm>
          <a:prstGeom prst="rect">
            <a:avLst/>
          </a:prstGeom>
        </p:spPr>
        <p:txBody>
          <a:bodyPr wrap="square">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The n = 2 shell can have l = 0 or 1. We are discussion the case where one electron has l = 1 here.</a:t>
            </a:r>
          </a:p>
          <a:p>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dirty="0">
                <a:solidFill>
                  <a:schemeClr val="bg1"/>
                </a:solidFill>
                <a:latin typeface="Times New Roman" panose="02020603050405020304" pitchFamily="18" charset="0"/>
                <a:cs typeface="Times New Roman" panose="02020603050405020304" pitchFamily="18" charset="0"/>
              </a:rPr>
              <a:t> </a:t>
            </a:r>
          </a:p>
        </p:txBody>
      </p:sp>
      <p:sp>
        <p:nvSpPr>
          <p:cNvPr id="3" name="Rectangle 2"/>
          <p:cNvSpPr/>
          <p:nvPr/>
        </p:nvSpPr>
        <p:spPr>
          <a:xfrm>
            <a:off x="304800" y="4535031"/>
            <a:ext cx="8686800" cy="2246769"/>
          </a:xfrm>
          <a:prstGeom prst="rect">
            <a:avLst/>
          </a:prstGeom>
        </p:spPr>
        <p:txBody>
          <a:bodyPr wrap="square">
            <a:spAutoFit/>
          </a:bodyPr>
          <a:lstStyle/>
          <a:p>
            <a:pPr lvl="0"/>
            <a:r>
              <a:rPr lang="en-US" altLang="zh-CN" sz="2800" dirty="0">
                <a:solidFill>
                  <a:prstClr val="white"/>
                </a:solidFill>
                <a:latin typeface="Times New Roman" panose="02020603050405020304" pitchFamily="18" charset="0"/>
                <a:cs typeface="Times New Roman" panose="02020603050405020304" pitchFamily="18" charset="0"/>
              </a:rPr>
              <a:t>As the other quantum numbers are different the spins can be t</a:t>
            </a:r>
            <a:r>
              <a:rPr lang="en-US" altLang="zh-CN" sz="2800" dirty="0">
                <a:solidFill>
                  <a:prstClr val="white"/>
                </a:solidFill>
              </a:rPr>
              <a:t>he same </a:t>
            </a:r>
            <a:r>
              <a:rPr lang="en-US" altLang="zh-CN" sz="2800" dirty="0">
                <a:solidFill>
                  <a:prstClr val="white"/>
                </a:solidFill>
                <a:latin typeface="Times New Roman" panose="02020603050405020304" pitchFamily="18" charset="0"/>
                <a:cs typeface="Times New Roman" panose="02020603050405020304" pitchFamily="18" charset="0"/>
              </a:rPr>
              <a:t>, i.e. either both up or both down. There are three ways this can be done: (↑↑)</a:t>
            </a:r>
            <a:r>
              <a:rPr lang="zh-CN" altLang="zh-CN" sz="2800" dirty="0">
                <a:solidFill>
                  <a:prstClr val="white"/>
                </a:solidFill>
                <a:latin typeface="Times New Roman" panose="02020603050405020304" pitchFamily="18" charset="0"/>
                <a:cs typeface="Times New Roman" panose="02020603050405020304" pitchFamily="18" charset="0"/>
              </a:rPr>
              <a:t>，</a:t>
            </a:r>
            <a:r>
              <a:rPr lang="en-US" altLang="zh-CN" sz="2800" dirty="0">
                <a:solidFill>
                  <a:prstClr val="white"/>
                </a:solidFill>
                <a:latin typeface="Times New Roman" panose="02020603050405020304" pitchFamily="18" charset="0"/>
                <a:cs typeface="Times New Roman" panose="02020603050405020304" pitchFamily="18" charset="0"/>
              </a:rPr>
              <a:t> (↓ ↓), 1/2[ (↑↑) + (↓↓)]. This gives us the three states of what we call the </a:t>
            </a:r>
            <a:r>
              <a:rPr lang="en-US" altLang="zh-CN" sz="2800" baseline="30000" dirty="0">
                <a:solidFill>
                  <a:prstClr val="white"/>
                </a:solidFill>
                <a:latin typeface="Times New Roman" panose="02020603050405020304" pitchFamily="18" charset="0"/>
                <a:cs typeface="Times New Roman" panose="02020603050405020304" pitchFamily="18" charset="0"/>
              </a:rPr>
              <a:t>3</a:t>
            </a:r>
            <a:r>
              <a:rPr lang="en-US" altLang="zh-CN" sz="2800" dirty="0">
                <a:solidFill>
                  <a:prstClr val="white"/>
                </a:solidFill>
                <a:latin typeface="Times New Roman" panose="02020603050405020304" pitchFamily="18" charset="0"/>
                <a:cs typeface="Times New Roman" panose="02020603050405020304" pitchFamily="18" charset="0"/>
              </a:rPr>
              <a:t>P, i.e. </a:t>
            </a:r>
            <a:r>
              <a:rPr lang="en-US" altLang="zh-CN" sz="2800" baseline="30000" dirty="0">
                <a:solidFill>
                  <a:prstClr val="white"/>
                </a:solidFill>
                <a:latin typeface="Times New Roman" panose="02020603050405020304" pitchFamily="18" charset="0"/>
                <a:cs typeface="Times New Roman" panose="02020603050405020304" pitchFamily="18" charset="0"/>
              </a:rPr>
              <a:t>3</a:t>
            </a:r>
            <a:r>
              <a:rPr lang="en-US" altLang="zh-CN" sz="2800" dirty="0">
                <a:solidFill>
                  <a:prstClr val="white"/>
                </a:solidFill>
                <a:latin typeface="Times New Roman" panose="02020603050405020304" pitchFamily="18" charset="0"/>
                <a:cs typeface="Times New Roman" panose="02020603050405020304" pitchFamily="18" charset="0"/>
              </a:rPr>
              <a:t>P</a:t>
            </a:r>
            <a:r>
              <a:rPr lang="en-US" altLang="zh-CN" sz="2800" baseline="-25000" dirty="0">
                <a:solidFill>
                  <a:prstClr val="white"/>
                </a:solidFill>
                <a:latin typeface="Times New Roman" panose="02020603050405020304" pitchFamily="18" charset="0"/>
                <a:cs typeface="Times New Roman" panose="02020603050405020304" pitchFamily="18" charset="0"/>
              </a:rPr>
              <a:t>0</a:t>
            </a:r>
            <a:r>
              <a:rPr lang="en-US" altLang="zh-CN" sz="2800" dirty="0">
                <a:solidFill>
                  <a:prstClr val="white"/>
                </a:solidFill>
                <a:latin typeface="Times New Roman" panose="02020603050405020304" pitchFamily="18" charset="0"/>
                <a:cs typeface="Times New Roman" panose="02020603050405020304" pitchFamily="18" charset="0"/>
              </a:rPr>
              <a:t>, </a:t>
            </a:r>
            <a:r>
              <a:rPr lang="en-US" altLang="zh-CN" sz="2800" baseline="30000" dirty="0">
                <a:solidFill>
                  <a:prstClr val="white"/>
                </a:solidFill>
                <a:latin typeface="Times New Roman" panose="02020603050405020304" pitchFamily="18" charset="0"/>
                <a:cs typeface="Times New Roman" panose="02020603050405020304" pitchFamily="18" charset="0"/>
              </a:rPr>
              <a:t>3</a:t>
            </a:r>
            <a:r>
              <a:rPr lang="en-US" altLang="zh-CN" sz="2800" dirty="0">
                <a:solidFill>
                  <a:prstClr val="white"/>
                </a:solidFill>
                <a:latin typeface="Times New Roman" panose="02020603050405020304" pitchFamily="18" charset="0"/>
                <a:cs typeface="Times New Roman" panose="02020603050405020304" pitchFamily="18" charset="0"/>
              </a:rPr>
              <a:t>P</a:t>
            </a:r>
            <a:r>
              <a:rPr lang="en-US" altLang="zh-CN" sz="2800" baseline="-25000" dirty="0">
                <a:solidFill>
                  <a:prstClr val="white"/>
                </a:solidFill>
                <a:latin typeface="Times New Roman" panose="02020603050405020304" pitchFamily="18" charset="0"/>
                <a:cs typeface="Times New Roman" panose="02020603050405020304" pitchFamily="18" charset="0"/>
              </a:rPr>
              <a:t>1</a:t>
            </a:r>
            <a:r>
              <a:rPr lang="en-US" altLang="zh-CN" sz="2800" dirty="0">
                <a:solidFill>
                  <a:prstClr val="white"/>
                </a:solidFill>
                <a:latin typeface="Times New Roman" panose="02020603050405020304" pitchFamily="18" charset="0"/>
                <a:cs typeface="Times New Roman" panose="02020603050405020304" pitchFamily="18" charset="0"/>
              </a:rPr>
              <a:t> and </a:t>
            </a:r>
            <a:r>
              <a:rPr lang="en-US" altLang="zh-CN" sz="2800" baseline="30000" dirty="0">
                <a:solidFill>
                  <a:prstClr val="white"/>
                </a:solidFill>
                <a:latin typeface="Times New Roman" panose="02020603050405020304" pitchFamily="18" charset="0"/>
                <a:cs typeface="Times New Roman" panose="02020603050405020304" pitchFamily="18" charset="0"/>
              </a:rPr>
              <a:t>3</a:t>
            </a:r>
            <a:r>
              <a:rPr lang="en-US" altLang="zh-CN" sz="2800" dirty="0">
                <a:solidFill>
                  <a:prstClr val="white"/>
                </a:solidFill>
                <a:latin typeface="Times New Roman" panose="02020603050405020304" pitchFamily="18" charset="0"/>
                <a:cs typeface="Times New Roman" panose="02020603050405020304" pitchFamily="18" charset="0"/>
              </a:rPr>
              <a:t>P</a:t>
            </a:r>
            <a:r>
              <a:rPr lang="en-US" altLang="zh-CN" sz="2800" baseline="-25000" dirty="0">
                <a:solidFill>
                  <a:prstClr val="white"/>
                </a:solidFill>
                <a:latin typeface="Times New Roman" panose="02020603050405020304" pitchFamily="18" charset="0"/>
                <a:cs typeface="Times New Roman" panose="02020603050405020304" pitchFamily="18" charset="0"/>
              </a:rPr>
              <a:t>2</a:t>
            </a:r>
            <a:r>
              <a:rPr lang="en-US" altLang="zh-CN" sz="2800" dirty="0">
                <a:solidFill>
                  <a:prstClr val="white"/>
                </a:solidFill>
                <a:latin typeface="Times New Roman" panose="02020603050405020304" pitchFamily="18" charset="0"/>
                <a:cs typeface="Times New Roman" panose="02020603050405020304" pitchFamily="18" charset="0"/>
              </a:rPr>
              <a:t>.</a:t>
            </a:r>
            <a:endParaRPr lang="zh-CN" altLang="en-US" sz="2800" dirty="0">
              <a:solidFill>
                <a:prstClr val="white"/>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1615857"/>
            <a:ext cx="8610600" cy="3108543"/>
          </a:xfrm>
          <a:prstGeom prst="rect">
            <a:avLst/>
          </a:prstGeom>
        </p:spPr>
        <p:txBody>
          <a:bodyPr wrap="square">
            <a:spAutoFit/>
          </a:bodyPr>
          <a:lstStyle/>
          <a:p>
            <a:pPr lvl="0"/>
            <a:r>
              <a:rPr lang="en-US" altLang="zh-CN" sz="2800" dirty="0">
                <a:solidFill>
                  <a:prstClr val="white"/>
                </a:solidFill>
                <a:latin typeface="Times New Roman" panose="02020603050405020304" pitchFamily="18" charset="0"/>
                <a:cs typeface="Times New Roman" panose="02020603050405020304" pitchFamily="18" charset="0"/>
              </a:rPr>
              <a:t>One of the first excited configurations is then the 1s2p. As the two electrons have different n and s, they may or may not have the same spin. Therefor there will be a term where both electrons have opposite spin, as above, and this we designate as the </a:t>
            </a:r>
            <a:r>
              <a:rPr lang="en-US" altLang="zh-CN" sz="2800" baseline="30000" dirty="0">
                <a:solidFill>
                  <a:prstClr val="white"/>
                </a:solidFill>
                <a:latin typeface="Times New Roman" panose="02020603050405020304" pitchFamily="18" charset="0"/>
                <a:cs typeface="Times New Roman" panose="02020603050405020304" pitchFamily="18" charset="0"/>
              </a:rPr>
              <a:t>1</a:t>
            </a:r>
            <a:r>
              <a:rPr lang="en-US" altLang="zh-CN" sz="2800" dirty="0">
                <a:solidFill>
                  <a:prstClr val="white"/>
                </a:solidFill>
                <a:latin typeface="Times New Roman" panose="02020603050405020304" pitchFamily="18" charset="0"/>
                <a:cs typeface="Times New Roman" panose="02020603050405020304" pitchFamily="18" charset="0"/>
              </a:rPr>
              <a:t>P</a:t>
            </a:r>
            <a:r>
              <a:rPr lang="en-US" altLang="zh-CN" sz="2800" baseline="-25000" dirty="0">
                <a:solidFill>
                  <a:prstClr val="white"/>
                </a:solidFill>
                <a:latin typeface="Times New Roman" panose="02020603050405020304" pitchFamily="18" charset="0"/>
                <a:cs typeface="Times New Roman" panose="02020603050405020304" pitchFamily="18" charset="0"/>
              </a:rPr>
              <a:t>1</a:t>
            </a:r>
            <a:r>
              <a:rPr lang="en-US" altLang="zh-CN" sz="2800" dirty="0">
                <a:solidFill>
                  <a:prstClr val="white"/>
                </a:solidFill>
                <a:latin typeface="Times New Roman" panose="02020603050405020304" pitchFamily="18" charset="0"/>
                <a:cs typeface="Times New Roman" panose="02020603050405020304" pitchFamily="18" charset="0"/>
              </a:rPr>
              <a:t> state as l + s  is now 1 + 0 for the one electron in the p orbital, and only 1 way to do t</a:t>
            </a:r>
            <a:r>
              <a:rPr lang="en-US" altLang="zh-CN" sz="2800" dirty="0">
                <a:solidFill>
                  <a:prstClr val="white"/>
                </a:solidFill>
              </a:rPr>
              <a:t>his.</a:t>
            </a:r>
            <a:endParaRPr lang="en-US" altLang="zh-CN" sz="2800" dirty="0">
              <a:solidFill>
                <a:prstClr val="white"/>
              </a:solidFill>
              <a:latin typeface="Times New Roman" panose="02020603050405020304" pitchFamily="18" charset="0"/>
              <a:cs typeface="Times New Roman" panose="02020603050405020304" pitchFamily="18" charset="0"/>
            </a:endParaRPr>
          </a:p>
          <a:p>
            <a:pPr lvl="0"/>
            <a:endParaRPr lang="en-US" altLang="zh-CN" sz="28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911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23195"/>
            <a:ext cx="8839200" cy="4832092"/>
          </a:xfrm>
          <a:prstGeom prst="rect">
            <a:avLst/>
          </a:prstGeom>
        </p:spPr>
        <p:txBody>
          <a:bodyPr wrap="square">
            <a:spAutoFit/>
          </a:bodyPr>
          <a:lstStyle/>
          <a:p>
            <a:r>
              <a:rPr lang="en-US" altLang="zh-CN" sz="2800" dirty="0">
                <a:solidFill>
                  <a:schemeClr val="bg1">
                    <a:lumMod val="95000"/>
                  </a:schemeClr>
                </a:solidFill>
                <a:latin typeface="Times New Roman" panose="02020603050405020304" pitchFamily="18" charset="0"/>
                <a:cs typeface="Times New Roman" panose="02020603050405020304" pitchFamily="18" charset="0"/>
              </a:rPr>
              <a:t>The above discussion, leading the Russel-Saunders, or LS, coupling scheme works under the condition that the electron-electron (+ spin-orbit) interaction is relatively strong compared to the electron-nucleus interaction. We can also say that the electron correlation is strong here. In this case the orbital angular momenta of each electron are (vector) added to give a total orbital angular momentum, L, and similarly for the spins of each electron to give S, then L and S are added to give the total momentum J, hence we call this LS coupling. </a:t>
            </a:r>
          </a:p>
          <a:p>
            <a:endParaRPr lang="en-US" altLang="zh-CN" sz="2800"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228600" y="4813518"/>
            <a:ext cx="8534400" cy="1815882"/>
          </a:xfrm>
          <a:prstGeom prst="rect">
            <a:avLst/>
          </a:prstGeom>
        </p:spPr>
        <p:txBody>
          <a:bodyPr wrap="square">
            <a:spAutoFit/>
          </a:bodyPr>
          <a:lstStyle/>
          <a:p>
            <a:pPr lvl="0"/>
            <a:r>
              <a:rPr lang="en-US" altLang="zh-CN" sz="2800" dirty="0">
                <a:solidFill>
                  <a:prstClr val="white">
                    <a:lumMod val="95000"/>
                  </a:prstClr>
                </a:solidFill>
                <a:latin typeface="Times New Roman" panose="02020603050405020304" pitchFamily="18" charset="0"/>
                <a:cs typeface="Times New Roman" panose="02020603050405020304" pitchFamily="18" charset="0"/>
              </a:rPr>
              <a:t>As we move towards higher Z members of the He isoelectronic sequence (for example) the electron-nuclear interaction becomes more dominant and the electrons become more independent.</a:t>
            </a:r>
            <a:endParaRPr lang="zh-CN" altLang="en-US" sz="2800" dirty="0">
              <a:solidFill>
                <a:prstClr val="white">
                  <a:lumMod val="9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752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44031"/>
            <a:ext cx="8382000" cy="2246769"/>
          </a:xfrm>
          <a:prstGeom prst="rect">
            <a:avLst/>
          </a:prstGeom>
        </p:spPr>
        <p:txBody>
          <a:bodyPr wrap="square">
            <a:spAutoFit/>
          </a:bodyPr>
          <a:lstStyle/>
          <a:p>
            <a:r>
              <a:rPr lang="en-US" altLang="zh-CN" sz="2800" dirty="0">
                <a:solidFill>
                  <a:schemeClr val="bg1">
                    <a:lumMod val="95000"/>
                  </a:schemeClr>
                </a:solidFill>
                <a:latin typeface="Times New Roman" panose="02020603050405020304" pitchFamily="18" charset="0"/>
                <a:cs typeface="Times New Roman" panose="02020603050405020304" pitchFamily="18" charset="0"/>
              </a:rPr>
              <a:t>In this case the orbital angular momentum and spin of each electron are added independently to give a j, the j’s are then (vector) added to give a total J. This is called </a:t>
            </a:r>
            <a:r>
              <a:rPr lang="en-US" altLang="zh-CN" sz="2800" dirty="0" err="1">
                <a:solidFill>
                  <a:schemeClr val="bg1">
                    <a:lumMod val="95000"/>
                  </a:schemeClr>
                </a:solidFill>
                <a:latin typeface="Times New Roman" panose="02020603050405020304" pitchFamily="18" charset="0"/>
                <a:cs typeface="Times New Roman" panose="02020603050405020304" pitchFamily="18" charset="0"/>
              </a:rPr>
              <a:t>jj</a:t>
            </a:r>
            <a:r>
              <a:rPr lang="en-US" altLang="zh-CN" sz="2800" dirty="0">
                <a:solidFill>
                  <a:schemeClr val="bg1">
                    <a:lumMod val="95000"/>
                  </a:schemeClr>
                </a:solidFill>
                <a:latin typeface="Times New Roman" panose="02020603050405020304" pitchFamily="18" charset="0"/>
                <a:cs typeface="Times New Roman" panose="02020603050405020304" pitchFamily="18" charset="0"/>
              </a:rPr>
              <a:t> coupling and gives a very different energy level scheme, as illustrated in figure LS-</a:t>
            </a:r>
            <a:r>
              <a:rPr lang="en-US" altLang="zh-CN" sz="2800" dirty="0" err="1">
                <a:solidFill>
                  <a:schemeClr val="bg1">
                    <a:lumMod val="95000"/>
                  </a:schemeClr>
                </a:solidFill>
                <a:latin typeface="Times New Roman" panose="02020603050405020304" pitchFamily="18" charset="0"/>
                <a:cs typeface="Times New Roman" panose="02020603050405020304" pitchFamily="18" charset="0"/>
              </a:rPr>
              <a:t>jj</a:t>
            </a:r>
            <a:r>
              <a:rPr lang="en-US" altLang="zh-CN" sz="2800" dirty="0">
                <a:solidFill>
                  <a:schemeClr val="bg1">
                    <a:lumMod val="95000"/>
                  </a:schemeClr>
                </a:solidFill>
                <a:latin typeface="Times New Roman" panose="02020603050405020304" pitchFamily="18" charset="0"/>
                <a:cs typeface="Times New Roman" panose="02020603050405020304" pitchFamily="18" charset="0"/>
              </a:rPr>
              <a:t>.</a:t>
            </a:r>
          </a:p>
        </p:txBody>
      </p:sp>
      <p:sp>
        <p:nvSpPr>
          <p:cNvPr id="3" name="Rectangle 2"/>
          <p:cNvSpPr/>
          <p:nvPr/>
        </p:nvSpPr>
        <p:spPr>
          <a:xfrm>
            <a:off x="304800" y="5030450"/>
            <a:ext cx="8458200" cy="1015663"/>
          </a:xfrm>
          <a:prstGeom prst="rect">
            <a:avLst/>
          </a:prstGeom>
        </p:spPr>
        <p:txBody>
          <a:bodyPr wrap="square">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Also indicating that electron correlation will play a less important role in calculations of </a:t>
            </a:r>
            <a:r>
              <a:rPr lang="en-US" altLang="zh-CN" sz="2800">
                <a:solidFill>
                  <a:schemeClr val="bg1"/>
                </a:solidFill>
                <a:latin typeface="Times New Roman" panose="02020603050405020304" pitchFamily="18" charset="0"/>
                <a:cs typeface="Times New Roman" panose="02020603050405020304" pitchFamily="18" charset="0"/>
              </a:rPr>
              <a:t>atomic structure</a:t>
            </a:r>
            <a:r>
              <a:rPr lang="en-US" altLang="zh-CN" sz="3200">
                <a:solidFill>
                  <a:schemeClr val="bg1"/>
                </a:solidFill>
                <a:latin typeface="Times New Roman" panose="02020603050405020304" pitchFamily="18" charset="0"/>
                <a:cs typeface="Times New Roman" panose="02020603050405020304" pitchFamily="18" charset="0"/>
              </a:rPr>
              <a:t>.</a:t>
            </a:r>
            <a:endParaRPr lang="en-US" altLang="zh-CN" sz="3200" dirty="0">
              <a:solidFill>
                <a:schemeClr val="bg1"/>
              </a:solidFill>
              <a:latin typeface="Times New Roman" panose="02020603050405020304" pitchFamily="18" charset="0"/>
              <a:cs typeface="Times New Roman" panose="02020603050405020304" pitchFamily="18" charset="0"/>
            </a:endParaRPr>
          </a:p>
        </p:txBody>
      </p:sp>
      <p:sp>
        <p:nvSpPr>
          <p:cNvPr id="4" name="Rectangle 3"/>
          <p:cNvSpPr/>
          <p:nvPr/>
        </p:nvSpPr>
        <p:spPr>
          <a:xfrm>
            <a:off x="457200" y="2908518"/>
            <a:ext cx="8229600" cy="1815882"/>
          </a:xfrm>
          <a:prstGeom prst="rect">
            <a:avLst/>
          </a:prstGeom>
        </p:spPr>
        <p:txBody>
          <a:bodyPr wrap="square">
            <a:spAutoFit/>
          </a:bodyPr>
          <a:lstStyle/>
          <a:p>
            <a:pPr lvl="0"/>
            <a:r>
              <a:rPr lang="en-US" altLang="zh-CN" sz="2800" dirty="0">
                <a:solidFill>
                  <a:prstClr val="white">
                    <a:lumMod val="95000"/>
                  </a:prstClr>
                </a:solidFill>
                <a:latin typeface="Times New Roman" panose="02020603050405020304" pitchFamily="18" charset="0"/>
                <a:cs typeface="Times New Roman" panose="02020603050405020304" pitchFamily="18" charset="0"/>
              </a:rPr>
              <a:t>T</a:t>
            </a:r>
            <a:r>
              <a:rPr lang="en-GB" altLang="zh-CN" sz="2800" dirty="0">
                <a:solidFill>
                  <a:prstClr val="white">
                    <a:lumMod val="95000"/>
                  </a:prstClr>
                </a:solidFill>
                <a:latin typeface="Times New Roman" panose="02020603050405020304" pitchFamily="18" charset="0"/>
                <a:cs typeface="Times New Roman" panose="02020603050405020304" pitchFamily="18" charset="0"/>
              </a:rPr>
              <a:t>he fact t</a:t>
            </a:r>
            <a:r>
              <a:rPr lang="en-US" altLang="zh-CN" sz="2800" dirty="0">
                <a:solidFill>
                  <a:prstClr val="white">
                    <a:lumMod val="95000"/>
                  </a:prstClr>
                </a:solidFill>
              </a:rPr>
              <a:t>h</a:t>
            </a:r>
            <a:r>
              <a:rPr lang="en-GB" altLang="zh-CN" sz="2800" dirty="0">
                <a:solidFill>
                  <a:prstClr val="white">
                    <a:lumMod val="95000"/>
                  </a:prstClr>
                </a:solidFill>
                <a:latin typeface="Times New Roman" panose="02020603050405020304" pitchFamily="18" charset="0"/>
                <a:cs typeface="Times New Roman" panose="02020603050405020304" pitchFamily="18" charset="0"/>
              </a:rPr>
              <a:t>at t</a:t>
            </a:r>
            <a:r>
              <a:rPr lang="en-US" altLang="zh-CN" sz="2800" dirty="0">
                <a:solidFill>
                  <a:prstClr val="white">
                    <a:lumMod val="95000"/>
                  </a:prstClr>
                </a:solidFill>
              </a:rPr>
              <a:t>h</a:t>
            </a:r>
            <a:r>
              <a:rPr lang="en-GB" altLang="zh-CN" sz="2800" dirty="0">
                <a:solidFill>
                  <a:prstClr val="white">
                    <a:lumMod val="95000"/>
                  </a:prstClr>
                </a:solidFill>
                <a:latin typeface="Times New Roman" panose="02020603050405020304" pitchFamily="18" charset="0"/>
                <a:cs typeface="Times New Roman" panose="02020603050405020304" pitchFamily="18" charset="0"/>
              </a:rPr>
              <a:t>e electrons become more independent of </a:t>
            </a:r>
            <a:r>
              <a:rPr lang="en-GB" altLang="zh-CN" sz="2800" dirty="0" err="1">
                <a:solidFill>
                  <a:prstClr val="white">
                    <a:lumMod val="95000"/>
                  </a:prstClr>
                </a:solidFill>
                <a:latin typeface="Times New Roman" panose="02020603050405020304" pitchFamily="18" charset="0"/>
                <a:cs typeface="Times New Roman" panose="02020603050405020304" pitchFamily="18" charset="0"/>
              </a:rPr>
              <a:t>eac</a:t>
            </a:r>
            <a:r>
              <a:rPr lang="en-US" altLang="zh-CN" sz="2800" dirty="0">
                <a:solidFill>
                  <a:prstClr val="white">
                    <a:lumMod val="95000"/>
                  </a:prstClr>
                </a:solidFill>
              </a:rPr>
              <a:t>h </a:t>
            </a:r>
            <a:r>
              <a:rPr lang="en-GB" altLang="zh-CN" sz="2800" dirty="0" err="1">
                <a:solidFill>
                  <a:prstClr val="white">
                    <a:lumMod val="95000"/>
                  </a:prstClr>
                </a:solidFill>
                <a:latin typeface="Times New Roman" panose="02020603050405020304" pitchFamily="18" charset="0"/>
                <a:cs typeface="Times New Roman" panose="02020603050405020304" pitchFamily="18" charset="0"/>
              </a:rPr>
              <a:t>ot</a:t>
            </a:r>
            <a:r>
              <a:rPr lang="en-US" altLang="zh-CN" sz="2800" dirty="0">
                <a:solidFill>
                  <a:prstClr val="white">
                    <a:lumMod val="95000"/>
                  </a:prstClr>
                </a:solidFill>
              </a:rPr>
              <a:t>h</a:t>
            </a:r>
            <a:r>
              <a:rPr lang="en-GB" altLang="zh-CN" sz="2800" dirty="0" err="1">
                <a:solidFill>
                  <a:prstClr val="white">
                    <a:lumMod val="95000"/>
                  </a:prstClr>
                </a:solidFill>
                <a:latin typeface="Times New Roman" panose="02020603050405020304" pitchFamily="18" charset="0"/>
                <a:cs typeface="Times New Roman" panose="02020603050405020304" pitchFamily="18" charset="0"/>
              </a:rPr>
              <a:t>er</a:t>
            </a:r>
            <a:r>
              <a:rPr lang="en-GB" altLang="zh-CN" sz="2800" dirty="0">
                <a:solidFill>
                  <a:prstClr val="white">
                    <a:lumMod val="95000"/>
                  </a:prstClr>
                </a:solidFill>
                <a:latin typeface="Times New Roman" panose="02020603050405020304" pitchFamily="18" charset="0"/>
                <a:cs typeface="Times New Roman" panose="02020603050405020304" pitchFamily="18" charset="0"/>
              </a:rPr>
              <a:t> and more dependent on t</a:t>
            </a:r>
            <a:r>
              <a:rPr lang="en-US" altLang="zh-CN" sz="2800" dirty="0">
                <a:solidFill>
                  <a:prstClr val="white">
                    <a:lumMod val="95000"/>
                  </a:prstClr>
                </a:solidFill>
              </a:rPr>
              <a:t>h</a:t>
            </a:r>
            <a:r>
              <a:rPr lang="en-GB" altLang="zh-CN" sz="2800" dirty="0">
                <a:solidFill>
                  <a:prstClr val="white">
                    <a:lumMod val="95000"/>
                  </a:prstClr>
                </a:solidFill>
                <a:latin typeface="Times New Roman" panose="02020603050405020304" pitchFamily="18" charset="0"/>
                <a:cs typeface="Times New Roman" panose="02020603050405020304" pitchFamily="18" charset="0"/>
              </a:rPr>
              <a:t>e nuclear-</a:t>
            </a:r>
            <a:r>
              <a:rPr lang="en-GB" altLang="zh-CN" sz="2800" dirty="0" err="1">
                <a:solidFill>
                  <a:prstClr val="white">
                    <a:lumMod val="95000"/>
                  </a:prstClr>
                </a:solidFill>
                <a:latin typeface="Times New Roman" panose="02020603050405020304" pitchFamily="18" charset="0"/>
                <a:cs typeface="Times New Roman" panose="02020603050405020304" pitchFamily="18" charset="0"/>
              </a:rPr>
              <a:t>ch</a:t>
            </a:r>
            <a:r>
              <a:rPr lang="en-US" altLang="zh-CN" sz="2800" dirty="0" err="1">
                <a:solidFill>
                  <a:prstClr val="white">
                    <a:lumMod val="95000"/>
                  </a:prstClr>
                </a:solidFill>
                <a:latin typeface="Times New Roman" panose="02020603050405020304" pitchFamily="18" charset="0"/>
                <a:cs typeface="Times New Roman" panose="02020603050405020304" pitchFamily="18" charset="0"/>
              </a:rPr>
              <a:t>arge</a:t>
            </a:r>
            <a:r>
              <a:rPr lang="en-US" altLang="zh-CN" sz="2800" dirty="0">
                <a:solidFill>
                  <a:prstClr val="white">
                    <a:lumMod val="95000"/>
                  </a:prstClr>
                </a:solidFill>
                <a:latin typeface="Times New Roman" panose="02020603050405020304" pitchFamily="18" charset="0"/>
                <a:cs typeface="Times New Roman" panose="02020603050405020304" pitchFamily="18" charset="0"/>
              </a:rPr>
              <a:t> as Z increases  may </a:t>
            </a:r>
            <a:r>
              <a:rPr lang="en-US" altLang="zh-CN" sz="2800" dirty="0">
                <a:solidFill>
                  <a:prstClr val="white">
                    <a:lumMod val="95000"/>
                  </a:prstClr>
                </a:solidFill>
              </a:rPr>
              <a:t>h</a:t>
            </a:r>
            <a:r>
              <a:rPr lang="en-US" altLang="zh-CN" sz="2800" dirty="0">
                <a:solidFill>
                  <a:prstClr val="white">
                    <a:lumMod val="95000"/>
                  </a:prstClr>
                </a:solidFill>
                <a:latin typeface="Times New Roman" panose="02020603050405020304" pitchFamily="18" charset="0"/>
                <a:cs typeface="Times New Roman" panose="02020603050405020304" pitchFamily="18" charset="0"/>
              </a:rPr>
              <a:t>ave very interesting and important implications for t</a:t>
            </a:r>
            <a:r>
              <a:rPr lang="en-GB" altLang="zh-CN" sz="2800" dirty="0">
                <a:solidFill>
                  <a:prstClr val="white">
                    <a:lumMod val="95000"/>
                  </a:prstClr>
                </a:solidFill>
              </a:rPr>
              <a:t>h</a:t>
            </a:r>
            <a:r>
              <a:rPr lang="en-US" altLang="zh-CN" sz="2800" dirty="0">
                <a:solidFill>
                  <a:prstClr val="white">
                    <a:lumMod val="95000"/>
                  </a:prstClr>
                </a:solidFill>
                <a:latin typeface="Times New Roman" panose="02020603050405020304" pitchFamily="18" charset="0"/>
                <a:cs typeface="Times New Roman" panose="02020603050405020304" pitchFamily="18" charset="0"/>
              </a:rPr>
              <a:t>e spectra. </a:t>
            </a:r>
          </a:p>
        </p:txBody>
      </p:sp>
    </p:spTree>
    <p:extLst>
      <p:ext uri="{BB962C8B-B14F-4D97-AF65-F5344CB8AC3E}">
        <p14:creationId xmlns:p14="http://schemas.microsoft.com/office/powerpoint/2010/main" val="151841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67831"/>
            <a:ext cx="8382000" cy="2246769"/>
          </a:xfrm>
          <a:prstGeom prst="rect">
            <a:avLst/>
          </a:prstGeom>
        </p:spPr>
        <p:txBody>
          <a:bodyPr wrap="square">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As we move towards higher Z members of the He isoelectronic sequence (for example) the electron-nuclear interaction becomes more dominant and the electrons become more independent. </a:t>
            </a:r>
          </a:p>
          <a:p>
            <a:endParaRPr lang="en-US" altLang="zh-CN" sz="2800" dirty="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57200" y="5094982"/>
            <a:ext cx="7848600" cy="1077218"/>
          </a:xfrm>
          <a:prstGeom prst="rect">
            <a:avLst/>
          </a:prstGeom>
          <a:noFill/>
        </p:spPr>
        <p:txBody>
          <a:bodyPr wrap="square" rtlCol="0">
            <a:spAutoFit/>
          </a:bodyPr>
          <a:lstStyle/>
          <a:p>
            <a:r>
              <a:rPr lang="en-US" altLang="zh-CN" sz="3200" dirty="0">
                <a:solidFill>
                  <a:schemeClr val="bg1"/>
                </a:solidFill>
                <a:latin typeface="Times New Roman" panose="02020603050405020304" pitchFamily="18" charset="0"/>
                <a:cs typeface="Times New Roman" panose="02020603050405020304" pitchFamily="18" charset="0"/>
              </a:rPr>
              <a:t>JJ coupling may </a:t>
            </a:r>
            <a:r>
              <a:rPr lang="en-US" altLang="zh-CN" sz="3200" dirty="0">
                <a:solidFill>
                  <a:schemeClr val="bg1"/>
                </a:solidFill>
              </a:rPr>
              <a:t>h</a:t>
            </a:r>
            <a:r>
              <a:rPr lang="en-US" altLang="zh-CN" sz="3200" dirty="0">
                <a:solidFill>
                  <a:schemeClr val="bg1"/>
                </a:solidFill>
                <a:latin typeface="Times New Roman" panose="02020603050405020304" pitchFamily="18" charset="0"/>
                <a:cs typeface="Times New Roman" panose="02020603050405020304" pitchFamily="18" charset="0"/>
              </a:rPr>
              <a:t>ave an interesting effect on spectral appearance, we will discuss t</a:t>
            </a:r>
            <a:r>
              <a:rPr lang="en-US" altLang="zh-CN" sz="3200" dirty="0">
                <a:solidFill>
                  <a:schemeClr val="bg1"/>
                </a:solidFill>
              </a:rPr>
              <a:t>h</a:t>
            </a:r>
            <a:r>
              <a:rPr lang="en-US" altLang="zh-CN" sz="3200" dirty="0">
                <a:solidFill>
                  <a:schemeClr val="bg1"/>
                </a:solidFill>
                <a:latin typeface="Times New Roman" panose="02020603050405020304" pitchFamily="18" charset="0"/>
                <a:cs typeface="Times New Roman" panose="02020603050405020304" pitchFamily="18" charset="0"/>
              </a:rPr>
              <a:t>is later</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
        <p:nvSpPr>
          <p:cNvPr id="4" name="Rectangle 3"/>
          <p:cNvSpPr/>
          <p:nvPr/>
        </p:nvSpPr>
        <p:spPr>
          <a:xfrm>
            <a:off x="457200" y="2477631"/>
            <a:ext cx="8458200" cy="2246769"/>
          </a:xfrm>
          <a:prstGeom prst="rect">
            <a:avLst/>
          </a:prstGeom>
        </p:spPr>
        <p:txBody>
          <a:bodyPr wrap="square">
            <a:spAutoFit/>
          </a:bodyPr>
          <a:lstStyle/>
          <a:p>
            <a:pPr lvl="0"/>
            <a:r>
              <a:rPr lang="en-US" altLang="zh-CN" sz="2800" dirty="0">
                <a:solidFill>
                  <a:prstClr val="white"/>
                </a:solidFill>
                <a:latin typeface="Times New Roman" panose="02020603050405020304" pitchFamily="18" charset="0"/>
                <a:cs typeface="Times New Roman" panose="02020603050405020304" pitchFamily="18" charset="0"/>
              </a:rPr>
              <a:t>In this case the orbital angular momentum and spin of each electron are added independently to give a j, the j’s are then (vector) added to give a total J. This is called </a:t>
            </a:r>
            <a:r>
              <a:rPr lang="en-US" altLang="zh-CN" sz="2800" dirty="0" err="1">
                <a:solidFill>
                  <a:prstClr val="white"/>
                </a:solidFill>
                <a:latin typeface="Times New Roman" panose="02020603050405020304" pitchFamily="18" charset="0"/>
                <a:cs typeface="Times New Roman" panose="02020603050405020304" pitchFamily="18" charset="0"/>
              </a:rPr>
              <a:t>jj</a:t>
            </a:r>
            <a:r>
              <a:rPr lang="en-US" altLang="zh-CN" sz="2800" dirty="0">
                <a:solidFill>
                  <a:prstClr val="white"/>
                </a:solidFill>
                <a:latin typeface="Times New Roman" panose="02020603050405020304" pitchFamily="18" charset="0"/>
                <a:cs typeface="Times New Roman" panose="02020603050405020304" pitchFamily="18" charset="0"/>
              </a:rPr>
              <a:t> coupling and gives a very different energy level scheme, as illustrated in figure LS-</a:t>
            </a:r>
            <a:r>
              <a:rPr lang="en-US" altLang="zh-CN" sz="2800" dirty="0" err="1">
                <a:solidFill>
                  <a:prstClr val="white"/>
                </a:solidFill>
                <a:latin typeface="Times New Roman" panose="02020603050405020304" pitchFamily="18" charset="0"/>
                <a:cs typeface="Times New Roman" panose="02020603050405020304" pitchFamily="18" charset="0"/>
              </a:rPr>
              <a:t>jj</a:t>
            </a:r>
            <a:r>
              <a:rPr lang="en-US" altLang="zh-CN" sz="2800" dirty="0">
                <a:solidFill>
                  <a:prstClr val="white"/>
                </a:solidFill>
                <a:latin typeface="Times New Roman" panose="02020603050405020304" pitchFamily="18" charset="0"/>
                <a:cs typeface="Times New Roman" panose="02020603050405020304" pitchFamily="18" charset="0"/>
              </a:rPr>
              <a:t>.</a:t>
            </a:r>
            <a:endParaRPr lang="zh-CN" altLang="en-US" sz="28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982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0"/>
            <a:ext cx="7772400" cy="1569660"/>
          </a:xfrm>
          <a:prstGeom prst="rect">
            <a:avLst/>
          </a:prstGeom>
          <a:noFill/>
        </p:spPr>
        <p:txBody>
          <a:bodyPr wrap="square" rtlCol="0">
            <a:spAutoFit/>
          </a:bodyPr>
          <a:lstStyle/>
          <a:p>
            <a:r>
              <a:rPr lang="en-US" altLang="zh-CN" sz="3200" dirty="0">
                <a:solidFill>
                  <a:schemeClr val="bg1"/>
                </a:solidFill>
                <a:latin typeface="Times New Roman" panose="02020603050405020304" pitchFamily="18" charset="0"/>
                <a:cs typeface="Times New Roman" panose="02020603050405020304" pitchFamily="18" charset="0"/>
              </a:rPr>
              <a:t>Often for our own convenience we give a level an LS name, even if the level is clearly NOT LS coupled</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81000" y="2362200"/>
            <a:ext cx="8382000" cy="4688463"/>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An example is t</a:t>
            </a:r>
            <a:r>
              <a:rPr lang="en-US" altLang="zh-CN" sz="2800" dirty="0">
                <a:solidFill>
                  <a:schemeClr val="bg1"/>
                </a:solidFill>
              </a:rPr>
              <a:t>h</a:t>
            </a:r>
            <a:r>
              <a:rPr lang="en-US" altLang="zh-CN" sz="2800" dirty="0">
                <a:solidFill>
                  <a:schemeClr val="bg1"/>
                </a:solidFill>
                <a:latin typeface="Times New Roman" panose="02020603050405020304" pitchFamily="18" charset="0"/>
                <a:cs typeface="Times New Roman" panose="02020603050405020304" pitchFamily="18" charset="0"/>
              </a:rPr>
              <a:t>e lowest excited configuration in </a:t>
            </a:r>
            <a:r>
              <a:rPr lang="en-US" altLang="zh-CN" sz="2800" dirty="0">
                <a:solidFill>
                  <a:schemeClr val="bg1"/>
                </a:solidFill>
              </a:rPr>
              <a:t>H</a:t>
            </a:r>
            <a:r>
              <a:rPr lang="en-US" altLang="zh-CN" sz="2800" dirty="0">
                <a:solidFill>
                  <a:schemeClr val="bg1"/>
                </a:solidFill>
                <a:latin typeface="Times New Roman" panose="02020603050405020304" pitchFamily="18" charset="0"/>
                <a:cs typeface="Times New Roman" panose="02020603050405020304" pitchFamily="18" charset="0"/>
              </a:rPr>
              <a:t>e-like ions, t</a:t>
            </a:r>
            <a:r>
              <a:rPr lang="en-US" altLang="zh-CN" sz="2800" dirty="0">
                <a:solidFill>
                  <a:schemeClr val="bg1"/>
                </a:solidFill>
              </a:rPr>
              <a:t>he 1s2p. There are four levels, as we said, belonging to this configuration, </a:t>
            </a:r>
            <a:r>
              <a:rPr lang="en-US" altLang="zh-CN" sz="2800" baseline="30000" dirty="0">
                <a:solidFill>
                  <a:schemeClr val="bg1"/>
                </a:solidFill>
              </a:rPr>
              <a:t>1</a:t>
            </a:r>
            <a:r>
              <a:rPr lang="en-US" altLang="zh-CN" sz="2800" dirty="0">
                <a:solidFill>
                  <a:schemeClr val="bg1"/>
                </a:solidFill>
              </a:rPr>
              <a:t>P</a:t>
            </a:r>
            <a:r>
              <a:rPr lang="en-US" altLang="zh-CN" sz="2800" baseline="-25000" dirty="0">
                <a:solidFill>
                  <a:schemeClr val="bg1"/>
                </a:solidFill>
              </a:rPr>
              <a:t>1</a:t>
            </a:r>
            <a:r>
              <a:rPr lang="en-US" altLang="zh-CN" sz="2800" dirty="0">
                <a:solidFill>
                  <a:schemeClr val="bg1"/>
                </a:solidFill>
              </a:rPr>
              <a:t> and </a:t>
            </a:r>
            <a:r>
              <a:rPr lang="en-US" altLang="zh-CN" sz="2800" baseline="30000" dirty="0">
                <a:solidFill>
                  <a:schemeClr val="bg1"/>
                </a:solidFill>
              </a:rPr>
              <a:t>3</a:t>
            </a:r>
            <a:r>
              <a:rPr lang="en-US" altLang="zh-CN" sz="2800" dirty="0">
                <a:solidFill>
                  <a:schemeClr val="bg1"/>
                </a:solidFill>
              </a:rPr>
              <a:t>P</a:t>
            </a:r>
            <a:r>
              <a:rPr lang="en-US" altLang="zh-CN" sz="2800" baseline="-25000" dirty="0">
                <a:solidFill>
                  <a:schemeClr val="bg1"/>
                </a:solidFill>
              </a:rPr>
              <a:t>0,1,2</a:t>
            </a:r>
          </a:p>
          <a:p>
            <a:endParaRPr lang="en-US" altLang="zh-CN" sz="2800" baseline="-25000" dirty="0">
              <a:solidFill>
                <a:schemeClr val="bg1"/>
              </a:solidFill>
              <a:latin typeface="Times New Roman" panose="02020603050405020304" pitchFamily="18" charset="0"/>
              <a:cs typeface="Times New Roman" panose="02020603050405020304" pitchFamily="18" charset="0"/>
            </a:endParaRPr>
          </a:p>
          <a:p>
            <a:r>
              <a:rPr lang="en-US" altLang="zh-CN" sz="2800" dirty="0">
                <a:solidFill>
                  <a:schemeClr val="bg1"/>
                </a:solidFill>
                <a:latin typeface="Times New Roman" panose="02020603050405020304" pitchFamily="18" charset="0"/>
                <a:cs typeface="Times New Roman" panose="02020603050405020304" pitchFamily="18" charset="0"/>
              </a:rPr>
              <a:t>Even by Fe XXV  t</a:t>
            </a:r>
            <a:r>
              <a:rPr lang="en-US" altLang="zh-CN" sz="2800" dirty="0">
                <a:solidFill>
                  <a:schemeClr val="bg1"/>
                </a:solidFill>
              </a:rPr>
              <a:t>h</a:t>
            </a:r>
            <a:r>
              <a:rPr lang="en-US" altLang="zh-CN" sz="2800" dirty="0">
                <a:solidFill>
                  <a:schemeClr val="bg1"/>
                </a:solidFill>
                <a:latin typeface="Times New Roman" panose="02020603050405020304" pitchFamily="18" charset="0"/>
                <a:cs typeface="Times New Roman" panose="02020603050405020304" pitchFamily="18" charset="0"/>
              </a:rPr>
              <a:t>ese four levels </a:t>
            </a:r>
            <a:r>
              <a:rPr lang="en-US" altLang="zh-CN" sz="2800" dirty="0">
                <a:solidFill>
                  <a:schemeClr val="bg1"/>
                </a:solidFill>
              </a:rPr>
              <a:t>h</a:t>
            </a:r>
            <a:r>
              <a:rPr lang="en-US" altLang="zh-CN" sz="2800" dirty="0">
                <a:solidFill>
                  <a:schemeClr val="bg1"/>
                </a:solidFill>
                <a:latin typeface="Times New Roman" panose="02020603050405020304" pitchFamily="18" charset="0"/>
                <a:cs typeface="Times New Roman" panose="02020603050405020304" pitchFamily="18" charset="0"/>
              </a:rPr>
              <a:t>ave broken into two </a:t>
            </a:r>
            <a:r>
              <a:rPr lang="en-US" altLang="zh-CN" sz="2800" dirty="0" err="1">
                <a:solidFill>
                  <a:schemeClr val="bg1"/>
                </a:solidFill>
                <a:latin typeface="Times New Roman" panose="02020603050405020304" pitchFamily="18" charset="0"/>
                <a:cs typeface="Times New Roman" panose="02020603050405020304" pitchFamily="18" charset="0"/>
              </a:rPr>
              <a:t>jj</a:t>
            </a:r>
            <a:r>
              <a:rPr lang="en-US" altLang="zh-CN" sz="2800" dirty="0">
                <a:solidFill>
                  <a:schemeClr val="bg1"/>
                </a:solidFill>
                <a:latin typeface="Times New Roman" panose="02020603050405020304" pitchFamily="18" charset="0"/>
                <a:cs typeface="Times New Roman" panose="02020603050405020304" pitchFamily="18" charset="0"/>
              </a:rPr>
              <a:t> coupled pairs.  T</a:t>
            </a:r>
            <a:r>
              <a:rPr lang="en-US" altLang="zh-CN" sz="2800" dirty="0">
                <a:solidFill>
                  <a:schemeClr val="bg1"/>
                </a:solidFill>
              </a:rPr>
              <a:t>h</a:t>
            </a:r>
            <a:r>
              <a:rPr lang="en-US" altLang="zh-CN" sz="2800" dirty="0">
                <a:solidFill>
                  <a:schemeClr val="bg1"/>
                </a:solidFill>
                <a:latin typeface="Times New Roman" panose="02020603050405020304" pitchFamily="18" charset="0"/>
                <a:cs typeface="Times New Roman" panose="02020603050405020304" pitchFamily="18" charset="0"/>
              </a:rPr>
              <a:t>is is important to remember as it becomes more difficult to talk about t</a:t>
            </a:r>
            <a:r>
              <a:rPr lang="en-US" altLang="zh-CN" sz="2800" dirty="0">
                <a:solidFill>
                  <a:schemeClr val="bg1"/>
                </a:solidFill>
              </a:rPr>
              <a:t>h</a:t>
            </a:r>
            <a:r>
              <a:rPr lang="en-US" altLang="zh-CN" sz="2800" dirty="0">
                <a:solidFill>
                  <a:schemeClr val="bg1"/>
                </a:solidFill>
                <a:latin typeface="Times New Roman" panose="02020603050405020304" pitchFamily="18" charset="0"/>
                <a:cs typeface="Times New Roman" panose="02020603050405020304" pitchFamily="18" charset="0"/>
              </a:rPr>
              <a:t>e spin-forbidden decay of t</a:t>
            </a:r>
            <a:r>
              <a:rPr lang="en-US" altLang="zh-CN" sz="2800" dirty="0">
                <a:solidFill>
                  <a:schemeClr val="bg1"/>
                </a:solidFill>
              </a:rPr>
              <a:t>h</a:t>
            </a:r>
            <a:r>
              <a:rPr lang="en-US" altLang="zh-CN" sz="2800" dirty="0">
                <a:solidFill>
                  <a:schemeClr val="bg1"/>
                </a:solidFill>
                <a:latin typeface="Times New Roman" panose="02020603050405020304" pitchFamily="18" charset="0"/>
                <a:cs typeface="Times New Roman" panose="02020603050405020304" pitchFamily="18" charset="0"/>
              </a:rPr>
              <a:t>e </a:t>
            </a:r>
            <a:r>
              <a:rPr lang="en-US" altLang="zh-CN" sz="2800" baseline="30000" dirty="0">
                <a:solidFill>
                  <a:schemeClr val="bg1"/>
                </a:solidFill>
                <a:latin typeface="Times New Roman" panose="02020603050405020304" pitchFamily="18" charset="0"/>
                <a:cs typeface="Times New Roman" panose="02020603050405020304" pitchFamily="18" charset="0"/>
              </a:rPr>
              <a:t>3</a:t>
            </a:r>
            <a:r>
              <a:rPr lang="en-US" altLang="zh-CN" sz="2800" dirty="0">
                <a:solidFill>
                  <a:schemeClr val="bg1"/>
                </a:solidFill>
                <a:latin typeface="Times New Roman" panose="02020603050405020304" pitchFamily="18" charset="0"/>
                <a:cs typeface="Times New Roman" panose="02020603050405020304" pitchFamily="18" charset="0"/>
              </a:rPr>
              <a:t>P</a:t>
            </a:r>
            <a:r>
              <a:rPr lang="en-US" altLang="zh-CN" sz="2800" baseline="-25000" dirty="0">
                <a:solidFill>
                  <a:schemeClr val="bg1"/>
                </a:solidFill>
                <a:latin typeface="Times New Roman" panose="02020603050405020304" pitchFamily="18" charset="0"/>
                <a:cs typeface="Times New Roman" panose="02020603050405020304" pitchFamily="18" charset="0"/>
              </a:rPr>
              <a:t>1</a:t>
            </a:r>
            <a:r>
              <a:rPr lang="en-US" altLang="zh-CN" sz="2800" dirty="0">
                <a:solidFill>
                  <a:schemeClr val="bg1"/>
                </a:solidFill>
                <a:latin typeface="Times New Roman" panose="02020603050405020304" pitchFamily="18" charset="0"/>
                <a:cs typeface="Times New Roman" panose="02020603050405020304" pitchFamily="18" charset="0"/>
              </a:rPr>
              <a:t>. For t</a:t>
            </a:r>
            <a:r>
              <a:rPr lang="en-US" altLang="zh-CN" sz="2800" dirty="0">
                <a:solidFill>
                  <a:schemeClr val="bg1"/>
                </a:solidFill>
              </a:rPr>
              <a:t>h</a:t>
            </a:r>
            <a:r>
              <a:rPr lang="en-US" altLang="zh-CN" sz="2800" dirty="0">
                <a:solidFill>
                  <a:schemeClr val="bg1"/>
                </a:solidFill>
                <a:latin typeface="Times New Roman" panose="02020603050405020304" pitchFamily="18" charset="0"/>
                <a:cs typeface="Times New Roman" panose="02020603050405020304" pitchFamily="18" charset="0"/>
              </a:rPr>
              <a:t>e similar transition in Fe XVII (Ne-like) seen in astrop</a:t>
            </a:r>
            <a:r>
              <a:rPr lang="en-US" altLang="zh-CN" sz="2800" dirty="0">
                <a:solidFill>
                  <a:schemeClr val="bg1"/>
                </a:solidFill>
              </a:rPr>
              <a:t>hysical plasmas like the solar corona, this transition can not really be called forbidden</a:t>
            </a:r>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zh-CN" alt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667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57200"/>
            <a:ext cx="8077200" cy="523220"/>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Level populations are very difficult to understand</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28600" y="1524000"/>
            <a:ext cx="8763000" cy="954107"/>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T</a:t>
            </a:r>
            <a:r>
              <a:rPr lang="en-US" altLang="zh-CN" sz="2800" dirty="0">
                <a:solidFill>
                  <a:schemeClr val="bg1"/>
                </a:solidFill>
              </a:rPr>
              <a:t>h</a:t>
            </a:r>
            <a:r>
              <a:rPr lang="en-US" altLang="zh-CN" sz="2800" dirty="0">
                <a:solidFill>
                  <a:schemeClr val="bg1"/>
                </a:solidFill>
                <a:latin typeface="Times New Roman" panose="02020603050405020304" pitchFamily="18" charset="0"/>
                <a:cs typeface="Times New Roman" panose="02020603050405020304" pitchFamily="18" charset="0"/>
              </a:rPr>
              <a:t>ey depend very critically on w</a:t>
            </a:r>
            <a:r>
              <a:rPr lang="en-US" altLang="zh-CN" sz="2800" dirty="0">
                <a:solidFill>
                  <a:schemeClr val="bg1"/>
                </a:solidFill>
              </a:rPr>
              <a:t>h</a:t>
            </a:r>
            <a:r>
              <a:rPr lang="en-US" altLang="zh-CN" sz="2800" dirty="0">
                <a:solidFill>
                  <a:schemeClr val="bg1"/>
                </a:solidFill>
                <a:latin typeface="Times New Roman" panose="02020603050405020304" pitchFamily="18" charset="0"/>
                <a:cs typeface="Times New Roman" panose="02020603050405020304" pitchFamily="18" charset="0"/>
              </a:rPr>
              <a:t>at population mec</a:t>
            </a:r>
            <a:r>
              <a:rPr lang="en-US" altLang="zh-CN" sz="2800" dirty="0">
                <a:solidFill>
                  <a:schemeClr val="bg1"/>
                </a:solidFill>
              </a:rPr>
              <a:t>h</a:t>
            </a:r>
            <a:r>
              <a:rPr lang="en-US" altLang="zh-CN" sz="2800" dirty="0">
                <a:solidFill>
                  <a:schemeClr val="bg1"/>
                </a:solidFill>
                <a:latin typeface="Times New Roman" panose="02020603050405020304" pitchFamily="18" charset="0"/>
                <a:cs typeface="Times New Roman" panose="02020603050405020304" pitchFamily="18" charset="0"/>
              </a:rPr>
              <a:t>anisms are at play in a given plasma</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28600" y="2859932"/>
            <a:ext cx="8763000" cy="1815882"/>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Basically t</a:t>
            </a:r>
            <a:r>
              <a:rPr lang="en-US" altLang="zh-CN" sz="2800" dirty="0">
                <a:solidFill>
                  <a:schemeClr val="bg1"/>
                </a:solidFill>
              </a:rPr>
              <a:t>h</a:t>
            </a:r>
            <a:r>
              <a:rPr lang="en-US" altLang="zh-CN" sz="2800" dirty="0">
                <a:solidFill>
                  <a:schemeClr val="bg1"/>
                </a:solidFill>
                <a:latin typeface="Times New Roman" panose="02020603050405020304" pitchFamily="18" charset="0"/>
                <a:cs typeface="Times New Roman" panose="02020603050405020304" pitchFamily="18" charset="0"/>
              </a:rPr>
              <a:t>e only population mec</a:t>
            </a:r>
            <a:r>
              <a:rPr lang="en-US" altLang="zh-CN" sz="2800" dirty="0">
                <a:solidFill>
                  <a:schemeClr val="bg1"/>
                </a:solidFill>
              </a:rPr>
              <a:t>h</a:t>
            </a:r>
            <a:r>
              <a:rPr lang="en-US" altLang="zh-CN" sz="2800" dirty="0">
                <a:solidFill>
                  <a:schemeClr val="bg1"/>
                </a:solidFill>
                <a:latin typeface="Times New Roman" panose="02020603050405020304" pitchFamily="18" charset="0"/>
                <a:cs typeface="Times New Roman" panose="02020603050405020304" pitchFamily="18" charset="0"/>
              </a:rPr>
              <a:t>anism in an EBIT plasma is electron impact from t</a:t>
            </a:r>
            <a:r>
              <a:rPr lang="en-US" altLang="zh-CN" sz="2800" dirty="0">
                <a:solidFill>
                  <a:schemeClr val="bg1"/>
                </a:solidFill>
              </a:rPr>
              <a:t>h</a:t>
            </a:r>
            <a:r>
              <a:rPr lang="en-US" altLang="zh-CN" sz="2800" dirty="0">
                <a:solidFill>
                  <a:schemeClr val="bg1"/>
                </a:solidFill>
                <a:latin typeface="Times New Roman" panose="02020603050405020304" pitchFamily="18" charset="0"/>
                <a:cs typeface="Times New Roman" panose="02020603050405020304" pitchFamily="18" charset="0"/>
              </a:rPr>
              <a:t>e ground state, alt</a:t>
            </a:r>
            <a:r>
              <a:rPr lang="en-US" altLang="zh-CN" sz="2800" dirty="0">
                <a:solidFill>
                  <a:schemeClr val="bg1"/>
                </a:solidFill>
              </a:rPr>
              <a:t>h</a:t>
            </a:r>
            <a:r>
              <a:rPr lang="en-US" altLang="zh-CN" sz="2800" dirty="0">
                <a:solidFill>
                  <a:schemeClr val="bg1"/>
                </a:solidFill>
                <a:latin typeface="Times New Roman" panose="02020603050405020304" pitchFamily="18" charset="0"/>
                <a:cs typeface="Times New Roman" panose="02020603050405020304" pitchFamily="18" charset="0"/>
              </a:rPr>
              <a:t>oug</a:t>
            </a:r>
            <a:r>
              <a:rPr lang="en-US" altLang="zh-CN" sz="2800" dirty="0">
                <a:solidFill>
                  <a:schemeClr val="bg1"/>
                </a:solidFill>
              </a:rPr>
              <a:t>h</a:t>
            </a:r>
            <a:r>
              <a:rPr lang="en-US" altLang="zh-CN" sz="2800" dirty="0">
                <a:solidFill>
                  <a:schemeClr val="bg1"/>
                </a:solidFill>
                <a:latin typeface="Times New Roman" panose="02020603050405020304" pitchFamily="18" charset="0"/>
                <a:cs typeface="Times New Roman" panose="02020603050405020304" pitchFamily="18" charset="0"/>
              </a:rPr>
              <a:t> some population via exciting already excited levels </a:t>
            </a:r>
            <a:r>
              <a:rPr lang="en-US" altLang="zh-CN" sz="2800" dirty="0">
                <a:solidFill>
                  <a:schemeClr val="bg1"/>
                </a:solidFill>
              </a:rPr>
              <a:t>h</a:t>
            </a:r>
            <a:r>
              <a:rPr lang="en-US" altLang="zh-CN" sz="2800" dirty="0">
                <a:solidFill>
                  <a:schemeClr val="bg1"/>
                </a:solidFill>
                <a:latin typeface="Times New Roman" panose="02020603050405020304" pitchFamily="18" charset="0"/>
                <a:cs typeface="Times New Roman" panose="02020603050405020304" pitchFamily="18" charset="0"/>
              </a:rPr>
              <a:t>as been seen</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04800" y="4953000"/>
            <a:ext cx="8153400" cy="1384995"/>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Ions in fusion plasmas far from t</a:t>
            </a:r>
            <a:r>
              <a:rPr lang="en-US" altLang="zh-CN" sz="2800" dirty="0">
                <a:solidFill>
                  <a:schemeClr val="bg1"/>
                </a:solidFill>
              </a:rPr>
              <a:t>h</a:t>
            </a:r>
            <a:r>
              <a:rPr lang="en-US" altLang="zh-CN" sz="2800" dirty="0">
                <a:solidFill>
                  <a:schemeClr val="bg1"/>
                </a:solidFill>
                <a:latin typeface="Times New Roman" panose="02020603050405020304" pitchFamily="18" charset="0"/>
                <a:cs typeface="Times New Roman" panose="02020603050405020304" pitchFamily="18" charset="0"/>
              </a:rPr>
              <a:t>e neutral beam, if one is used for </a:t>
            </a:r>
            <a:r>
              <a:rPr lang="en-US" altLang="zh-CN" sz="2800" dirty="0">
                <a:solidFill>
                  <a:schemeClr val="bg1"/>
                </a:solidFill>
              </a:rPr>
              <a:t>h</a:t>
            </a:r>
            <a:r>
              <a:rPr lang="en-US" altLang="zh-CN" sz="2800" dirty="0">
                <a:solidFill>
                  <a:schemeClr val="bg1"/>
                </a:solidFill>
                <a:latin typeface="Times New Roman" panose="02020603050405020304" pitchFamily="18" charset="0"/>
                <a:cs typeface="Times New Roman" panose="02020603050405020304" pitchFamily="18" charset="0"/>
              </a:rPr>
              <a:t>eating or beam-emission spectroscopic diagnostics, are similar to EBIT ions</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191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219200"/>
            <a:ext cx="7315200" cy="5486400"/>
          </a:xfrm>
          <a:prstGeom prst="rect">
            <a:avLst/>
          </a:prstGeom>
        </p:spPr>
      </p:pic>
      <p:sp>
        <p:nvSpPr>
          <p:cNvPr id="3" name="TextBox 2"/>
          <p:cNvSpPr txBox="1"/>
          <p:nvPr/>
        </p:nvSpPr>
        <p:spPr>
          <a:xfrm>
            <a:off x="457200" y="112693"/>
            <a:ext cx="8153400" cy="954107"/>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Development of t</a:t>
            </a:r>
            <a:r>
              <a:rPr lang="en-US" altLang="zh-CN" sz="2800" dirty="0">
                <a:solidFill>
                  <a:schemeClr val="bg1"/>
                </a:solidFill>
              </a:rPr>
              <a:t>h</a:t>
            </a:r>
            <a:r>
              <a:rPr lang="en-US" altLang="zh-CN" sz="2800" dirty="0">
                <a:solidFill>
                  <a:schemeClr val="bg1"/>
                </a:solidFill>
                <a:latin typeface="Times New Roman" panose="02020603050405020304" pitchFamily="18" charset="0"/>
                <a:cs typeface="Times New Roman" panose="02020603050405020304" pitchFamily="18" charset="0"/>
              </a:rPr>
              <a:t>e 4 levels of t</a:t>
            </a:r>
            <a:r>
              <a:rPr lang="en-US" altLang="zh-CN" sz="2800" dirty="0">
                <a:solidFill>
                  <a:schemeClr val="bg1"/>
                </a:solidFill>
              </a:rPr>
              <a:t>h</a:t>
            </a:r>
            <a:r>
              <a:rPr lang="en-US" altLang="zh-CN" sz="2800" dirty="0">
                <a:solidFill>
                  <a:schemeClr val="bg1"/>
                </a:solidFill>
                <a:latin typeface="Times New Roman" panose="02020603050405020304" pitchFamily="18" charset="0"/>
                <a:cs typeface="Times New Roman" panose="02020603050405020304" pitchFamily="18" charset="0"/>
              </a:rPr>
              <a:t>e1s2p configuration in </a:t>
            </a:r>
            <a:r>
              <a:rPr lang="en-US" altLang="zh-CN" sz="2800" dirty="0">
                <a:solidFill>
                  <a:schemeClr val="bg1"/>
                </a:solidFill>
              </a:rPr>
              <a:t>H</a:t>
            </a:r>
            <a:r>
              <a:rPr lang="en-US" altLang="zh-CN" sz="2800" dirty="0">
                <a:solidFill>
                  <a:schemeClr val="bg1"/>
                </a:solidFill>
                <a:latin typeface="Times New Roman" panose="02020603050405020304" pitchFamily="18" charset="0"/>
                <a:cs typeface="Times New Roman" panose="02020603050405020304" pitchFamily="18" charset="0"/>
              </a:rPr>
              <a:t>e-like ions </a:t>
            </a:r>
            <a:r>
              <a:rPr lang="zh-CN" altLang="en-US" sz="2800" dirty="0">
                <a:solidFill>
                  <a:schemeClr val="bg1"/>
                </a:solidFill>
                <a:latin typeface="Times New Roman" panose="02020603050405020304" pitchFamily="18" charset="0"/>
                <a:cs typeface="Times New Roman" panose="02020603050405020304" pitchFamily="18" charset="0"/>
              </a:rPr>
              <a:t>（</a:t>
            </a:r>
            <a:r>
              <a:rPr lang="en-US" altLang="zh-CN" sz="2800" dirty="0">
                <a:solidFill>
                  <a:schemeClr val="bg1"/>
                </a:solidFill>
                <a:latin typeface="Times New Roman" panose="02020603050405020304" pitchFamily="18" charset="0"/>
                <a:cs typeface="Times New Roman" panose="02020603050405020304" pitchFamily="18" charset="0"/>
              </a:rPr>
              <a:t>for example</a:t>
            </a:r>
            <a:r>
              <a:rPr lang="zh-CN" altLang="en-US" sz="2800"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151530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950" y="2344843"/>
            <a:ext cx="8680450" cy="4132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78006" y="417493"/>
            <a:ext cx="8375650" cy="1077218"/>
          </a:xfrm>
          <a:prstGeom prst="rect">
            <a:avLst/>
          </a:prstGeom>
          <a:noFill/>
        </p:spPr>
        <p:txBody>
          <a:bodyPr wrap="square" rtlCol="0">
            <a:spAutoFit/>
          </a:bodyPr>
          <a:lstStyle/>
          <a:p>
            <a:r>
              <a:rPr lang="en-US" altLang="zh-CN" sz="3200" dirty="0">
                <a:solidFill>
                  <a:schemeClr val="bg1"/>
                </a:solidFill>
                <a:latin typeface="Times New Roman" panose="02020603050405020304" pitchFamily="18" charset="0"/>
                <a:cs typeface="Times New Roman" panose="02020603050405020304" pitchFamily="18" charset="0"/>
              </a:rPr>
              <a:t>Wave functions s</a:t>
            </a:r>
            <a:r>
              <a:rPr lang="en-US" altLang="zh-CN" sz="3200" dirty="0">
                <a:solidFill>
                  <a:schemeClr val="bg1"/>
                </a:solidFill>
              </a:rPr>
              <a:t>h</a:t>
            </a:r>
            <a:r>
              <a:rPr lang="en-US" altLang="zh-CN" sz="3200" dirty="0">
                <a:solidFill>
                  <a:schemeClr val="bg1"/>
                </a:solidFill>
                <a:latin typeface="Times New Roman" panose="02020603050405020304" pitchFamily="18" charset="0"/>
                <a:cs typeface="Times New Roman" panose="02020603050405020304" pitchFamily="18" charset="0"/>
              </a:rPr>
              <a:t>owing t</a:t>
            </a:r>
            <a:r>
              <a:rPr lang="en-US" altLang="zh-CN" sz="3200" dirty="0">
                <a:solidFill>
                  <a:schemeClr val="bg1"/>
                </a:solidFill>
              </a:rPr>
              <a:t>h</a:t>
            </a:r>
            <a:r>
              <a:rPr lang="en-US" altLang="zh-CN" sz="3200" dirty="0">
                <a:solidFill>
                  <a:schemeClr val="bg1"/>
                </a:solidFill>
                <a:latin typeface="Times New Roman" panose="02020603050405020304" pitchFamily="18" charset="0"/>
                <a:cs typeface="Times New Roman" panose="02020603050405020304" pitchFamily="18" charset="0"/>
              </a:rPr>
              <a:t>e energy level structure c</a:t>
            </a:r>
            <a:r>
              <a:rPr lang="en-US" altLang="zh-CN" sz="3200" dirty="0">
                <a:solidFill>
                  <a:schemeClr val="bg1"/>
                </a:solidFill>
              </a:rPr>
              <a:t>h</a:t>
            </a:r>
            <a:r>
              <a:rPr lang="en-US" altLang="zh-CN" sz="3200" dirty="0">
                <a:solidFill>
                  <a:schemeClr val="bg1"/>
                </a:solidFill>
                <a:latin typeface="Times New Roman" panose="02020603050405020304" pitchFamily="18" charset="0"/>
                <a:cs typeface="Times New Roman" panose="02020603050405020304" pitchFamily="18" charset="0"/>
              </a:rPr>
              <a:t>anging along t</a:t>
            </a:r>
            <a:r>
              <a:rPr lang="en-US" altLang="zh-CN" sz="3200" dirty="0">
                <a:solidFill>
                  <a:schemeClr val="bg1"/>
                </a:solidFill>
              </a:rPr>
              <a:t>h</a:t>
            </a:r>
            <a:r>
              <a:rPr lang="en-US" altLang="zh-CN" sz="3200" dirty="0">
                <a:solidFill>
                  <a:schemeClr val="bg1"/>
                </a:solidFill>
                <a:latin typeface="Times New Roman" panose="02020603050405020304" pitchFamily="18" charset="0"/>
                <a:cs typeface="Times New Roman" panose="02020603050405020304" pitchFamily="18" charset="0"/>
              </a:rPr>
              <a:t>e sequence</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31313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83981"/>
            <a:ext cx="8915400" cy="5321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81000" y="152400"/>
            <a:ext cx="8458200" cy="1077218"/>
          </a:xfrm>
          <a:prstGeom prst="rect">
            <a:avLst/>
          </a:prstGeom>
          <a:noFill/>
        </p:spPr>
        <p:txBody>
          <a:bodyPr wrap="square" rtlCol="0">
            <a:spAutoFit/>
          </a:bodyPr>
          <a:lstStyle/>
          <a:p>
            <a:r>
              <a:rPr lang="en-US" altLang="zh-CN" sz="3200" dirty="0">
                <a:solidFill>
                  <a:schemeClr val="bg1"/>
                </a:solidFill>
                <a:latin typeface="Times New Roman" panose="02020603050405020304" pitchFamily="18" charset="0"/>
                <a:cs typeface="Times New Roman" panose="02020603050405020304" pitchFamily="18" charset="0"/>
              </a:rPr>
              <a:t>T</a:t>
            </a:r>
            <a:r>
              <a:rPr lang="en-US" altLang="zh-CN" sz="3200" dirty="0">
                <a:solidFill>
                  <a:schemeClr val="bg1"/>
                </a:solidFill>
              </a:rPr>
              <a:t>h</a:t>
            </a:r>
            <a:r>
              <a:rPr lang="en-US" altLang="zh-CN" sz="3200" dirty="0">
                <a:solidFill>
                  <a:schemeClr val="bg1"/>
                </a:solidFill>
                <a:latin typeface="Times New Roman" panose="02020603050405020304" pitchFamily="18" charset="0"/>
                <a:cs typeface="Times New Roman" panose="02020603050405020304" pitchFamily="18" charset="0"/>
              </a:rPr>
              <a:t>e different contributions</a:t>
            </a:r>
            <a:r>
              <a:rPr lang="zh-CN" altLang="en-US" sz="3200" dirty="0">
                <a:solidFill>
                  <a:schemeClr val="bg1"/>
                </a:solidFill>
                <a:latin typeface="Times New Roman" panose="02020603050405020304" pitchFamily="18" charset="0"/>
                <a:cs typeface="Times New Roman" panose="02020603050405020304" pitchFamily="18" charset="0"/>
              </a:rPr>
              <a:t> </a:t>
            </a:r>
            <a:r>
              <a:rPr lang="en-US" altLang="zh-CN" sz="3200" dirty="0">
                <a:solidFill>
                  <a:schemeClr val="bg1"/>
                </a:solidFill>
                <a:latin typeface="Times New Roman" panose="02020603050405020304" pitchFamily="18" charset="0"/>
                <a:cs typeface="Times New Roman" panose="02020603050405020304" pitchFamily="18" charset="0"/>
              </a:rPr>
              <a:t>to energy levels and scaling</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58099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1752600" y="685800"/>
            <a:ext cx="6324599" cy="4495800"/>
          </a:xfrm>
          <a:prstGeom prst="rect">
            <a:avLst/>
          </a:prstGeom>
        </p:spPr>
      </p:pic>
      <p:sp>
        <p:nvSpPr>
          <p:cNvPr id="3" name="Rectangle 2"/>
          <p:cNvSpPr/>
          <p:nvPr/>
        </p:nvSpPr>
        <p:spPr>
          <a:xfrm>
            <a:off x="76200" y="5226784"/>
            <a:ext cx="8915400" cy="1631216"/>
          </a:xfrm>
          <a:prstGeom prst="rect">
            <a:avLst/>
          </a:prstGeom>
        </p:spPr>
        <p:txBody>
          <a:bodyPr wrap="square">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The development of the energy levels of the ground configuration of Fe-like ions along the sequence. From Z around 62-63 the levels become </a:t>
            </a:r>
            <a:r>
              <a:rPr lang="en-US" altLang="zh-CN" sz="2400" dirty="0" err="1">
                <a:solidFill>
                  <a:schemeClr val="bg1"/>
                </a:solidFill>
                <a:latin typeface="Times New Roman" panose="02020603050405020304" pitchFamily="18" charset="0"/>
                <a:cs typeface="Times New Roman" panose="02020603050405020304" pitchFamily="18" charset="0"/>
              </a:rPr>
              <a:t>jj</a:t>
            </a:r>
            <a:r>
              <a:rPr lang="en-US" altLang="zh-CN" sz="2400" dirty="0">
                <a:solidFill>
                  <a:schemeClr val="bg1"/>
                </a:solidFill>
                <a:latin typeface="Times New Roman" panose="02020603050405020304" pitchFamily="18" charset="0"/>
                <a:cs typeface="Times New Roman" panose="02020603050405020304" pitchFamily="18" charset="0"/>
              </a:rPr>
              <a:t> coupled and this actually plays an important role in the final appearance of the spectrum, this will be discussed later</a:t>
            </a:r>
            <a:r>
              <a:rPr lang="en-US" altLang="zh-CN" sz="2800" dirty="0">
                <a:solidFill>
                  <a:schemeClr val="bg1"/>
                </a:solidFill>
                <a:latin typeface="Times New Roman" panose="02020603050405020304" pitchFamily="18" charset="0"/>
                <a:cs typeface="Times New Roman" panose="02020603050405020304" pitchFamily="18" charset="0"/>
              </a:rPr>
              <a:t>. </a:t>
            </a:r>
            <a:endParaRPr lang="zh-CN" altLang="zh-CN" sz="2800" dirty="0">
              <a:solidFill>
                <a:schemeClr val="bg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676400" y="-76200"/>
            <a:ext cx="7010400" cy="584775"/>
          </a:xfrm>
          <a:prstGeom prst="rect">
            <a:avLst/>
          </a:prstGeom>
          <a:noFill/>
        </p:spPr>
        <p:txBody>
          <a:bodyPr wrap="square" rtlCol="0">
            <a:spAutoFit/>
          </a:bodyPr>
          <a:lstStyle/>
          <a:p>
            <a:r>
              <a:rPr lang="en-US" altLang="zh-CN" sz="3200" dirty="0">
                <a:solidFill>
                  <a:schemeClr val="bg1"/>
                </a:solidFill>
                <a:latin typeface="Times New Roman" panose="02020603050405020304" pitchFamily="18" charset="0"/>
                <a:cs typeface="Times New Roman" panose="02020603050405020304" pitchFamily="18" charset="0"/>
              </a:rPr>
              <a:t>Transition from LS to </a:t>
            </a:r>
            <a:r>
              <a:rPr lang="en-US" altLang="zh-CN" sz="3200" dirty="0" err="1">
                <a:solidFill>
                  <a:schemeClr val="bg1"/>
                </a:solidFill>
                <a:latin typeface="Times New Roman" panose="02020603050405020304" pitchFamily="18" charset="0"/>
                <a:cs typeface="Times New Roman" panose="02020603050405020304" pitchFamily="18" charset="0"/>
              </a:rPr>
              <a:t>jj</a:t>
            </a:r>
            <a:r>
              <a:rPr lang="en-US" altLang="zh-CN" sz="3200" dirty="0">
                <a:solidFill>
                  <a:schemeClr val="bg1"/>
                </a:solidFill>
                <a:latin typeface="Times New Roman" panose="02020603050405020304" pitchFamily="18" charset="0"/>
                <a:cs typeface="Times New Roman" panose="02020603050405020304" pitchFamily="18" charset="0"/>
              </a:rPr>
              <a:t> coupling</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259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2328"/>
            <a:ext cx="9296400" cy="6986528"/>
          </a:xfrm>
          <a:prstGeom prst="rect">
            <a:avLst/>
          </a:prstGeom>
        </p:spPr>
        <p:txBody>
          <a:bodyPr wrap="square">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One of the most useful ideas in atomic structure is that of scaling laws. Scaling laws/rules have been established for almost all atomic parameters, energy levels, oscillator strengths etc. </a:t>
            </a:r>
          </a:p>
          <a:p>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dirty="0">
                <a:solidFill>
                  <a:schemeClr val="bg1"/>
                </a:solidFill>
                <a:latin typeface="Times New Roman" panose="02020603050405020304" pitchFamily="18" charset="0"/>
                <a:cs typeface="Times New Roman" panose="02020603050405020304" pitchFamily="18" charset="0"/>
              </a:rPr>
              <a:t>A very good introduction to these ideas is given by Alan </a:t>
            </a:r>
            <a:r>
              <a:rPr lang="en-US" altLang="zh-CN" sz="2800" dirty="0" err="1">
                <a:solidFill>
                  <a:schemeClr val="bg1"/>
                </a:solidFill>
                <a:latin typeface="Times New Roman" panose="02020603050405020304" pitchFamily="18" charset="0"/>
                <a:cs typeface="Times New Roman" panose="02020603050405020304" pitchFamily="18" charset="0"/>
              </a:rPr>
              <a:t>Hibbert</a:t>
            </a:r>
            <a:r>
              <a:rPr lang="en-US" altLang="zh-CN" sz="2800" dirty="0">
                <a:solidFill>
                  <a:schemeClr val="bg1"/>
                </a:solidFill>
                <a:latin typeface="Times New Roman" panose="02020603050405020304" pitchFamily="18" charset="0"/>
                <a:cs typeface="Times New Roman" panose="02020603050405020304" pitchFamily="18" charset="0"/>
              </a:rPr>
              <a:t> in the book chapter called “trends chap” in the reference file. </a:t>
            </a:r>
          </a:p>
          <a:p>
            <a:r>
              <a:rPr lang="en-US" altLang="zh-CN" sz="2800" dirty="0">
                <a:solidFill>
                  <a:schemeClr val="bg1"/>
                </a:solidFill>
                <a:latin typeface="Times New Roman" panose="02020603050405020304" pitchFamily="18" charset="0"/>
                <a:cs typeface="Times New Roman" panose="02020603050405020304" pitchFamily="18" charset="0"/>
              </a:rPr>
              <a:t>Below are just a few examples.</a:t>
            </a:r>
          </a:p>
          <a:p>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dirty="0">
                <a:solidFill>
                  <a:schemeClr val="bg1"/>
                </a:solidFill>
                <a:latin typeface="Times New Roman" panose="02020603050405020304" pitchFamily="18" charset="0"/>
                <a:cs typeface="Times New Roman" panose="02020603050405020304" pitchFamily="18" charset="0"/>
              </a:rPr>
              <a:t>The energy between configurations scales as Z</a:t>
            </a:r>
            <a:r>
              <a:rPr lang="en-US" altLang="zh-CN" sz="2800" baseline="30000" dirty="0">
                <a:solidFill>
                  <a:schemeClr val="bg1"/>
                </a:solidFill>
                <a:latin typeface="Times New Roman" panose="02020603050405020304" pitchFamily="18" charset="0"/>
                <a:cs typeface="Times New Roman" panose="02020603050405020304" pitchFamily="18" charset="0"/>
              </a:rPr>
              <a:t>2</a:t>
            </a:r>
            <a:r>
              <a:rPr lang="en-US" altLang="zh-CN" sz="2800" dirty="0">
                <a:solidFill>
                  <a:schemeClr val="bg1"/>
                </a:solidFill>
                <a:latin typeface="Times New Roman" panose="02020603050405020304" pitchFamily="18" charset="0"/>
                <a:cs typeface="Times New Roman" panose="02020603050405020304" pitchFamily="18" charset="0"/>
              </a:rPr>
              <a:t> whereas the fine structure energy scales as Z</a:t>
            </a:r>
            <a:r>
              <a:rPr lang="en-US" altLang="zh-CN" sz="2800" baseline="30000" dirty="0">
                <a:solidFill>
                  <a:schemeClr val="bg1"/>
                </a:solidFill>
                <a:latin typeface="Times New Roman" panose="02020603050405020304" pitchFamily="18" charset="0"/>
                <a:cs typeface="Times New Roman" panose="02020603050405020304" pitchFamily="18" charset="0"/>
              </a:rPr>
              <a:t>4</a:t>
            </a:r>
            <a:r>
              <a:rPr lang="en-US" altLang="zh-CN" sz="2800" dirty="0">
                <a:solidFill>
                  <a:schemeClr val="bg1"/>
                </a:solidFill>
                <a:latin typeface="Times New Roman" panose="02020603050405020304" pitchFamily="18" charset="0"/>
                <a:cs typeface="Times New Roman" panose="02020603050405020304" pitchFamily="18" charset="0"/>
              </a:rPr>
              <a:t>. This can (and does) mean that sometimes the fine structure energy is bigger than the energy between two configurations, as for the 3s</a:t>
            </a:r>
            <a:r>
              <a:rPr lang="en-US" altLang="zh-CN" sz="2800" baseline="30000" dirty="0">
                <a:solidFill>
                  <a:schemeClr val="bg1"/>
                </a:solidFill>
                <a:latin typeface="Times New Roman" panose="02020603050405020304" pitchFamily="18" charset="0"/>
                <a:cs typeface="Times New Roman" panose="02020603050405020304" pitchFamily="18" charset="0"/>
              </a:rPr>
              <a:t>2</a:t>
            </a:r>
            <a:r>
              <a:rPr lang="en-US" altLang="zh-CN" sz="2800" dirty="0">
                <a:solidFill>
                  <a:schemeClr val="bg1"/>
                </a:solidFill>
                <a:latin typeface="Times New Roman" panose="02020603050405020304" pitchFamily="18" charset="0"/>
                <a:cs typeface="Times New Roman" panose="02020603050405020304" pitchFamily="18" charset="0"/>
              </a:rPr>
              <a:t>3p and 3s3p</a:t>
            </a:r>
            <a:r>
              <a:rPr lang="en-US" altLang="zh-CN" sz="2800" baseline="30000" dirty="0">
                <a:solidFill>
                  <a:schemeClr val="bg1"/>
                </a:solidFill>
                <a:latin typeface="Times New Roman" panose="02020603050405020304" pitchFamily="18" charset="0"/>
                <a:cs typeface="Times New Roman" panose="02020603050405020304" pitchFamily="18" charset="0"/>
              </a:rPr>
              <a:t>2</a:t>
            </a:r>
            <a:r>
              <a:rPr lang="en-US" altLang="zh-CN" sz="2800" dirty="0">
                <a:solidFill>
                  <a:schemeClr val="bg1"/>
                </a:solidFill>
                <a:latin typeface="Times New Roman" panose="02020603050405020304" pitchFamily="18" charset="0"/>
                <a:cs typeface="Times New Roman" panose="02020603050405020304" pitchFamily="18" charset="0"/>
              </a:rPr>
              <a:t> for high Z Al-like ions. In such cases the level assignment is never easy.</a:t>
            </a:r>
          </a:p>
        </p:txBody>
      </p:sp>
    </p:spTree>
    <p:extLst>
      <p:ext uri="{BB962C8B-B14F-4D97-AF65-F5344CB8AC3E}">
        <p14:creationId xmlns:p14="http://schemas.microsoft.com/office/powerpoint/2010/main" val="13914892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76200"/>
            <a:ext cx="6248400" cy="954107"/>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Examples of scaling rules, from </a:t>
            </a:r>
            <a:r>
              <a:rPr lang="en-US" altLang="zh-CN" sz="2800" dirty="0" err="1">
                <a:solidFill>
                  <a:schemeClr val="bg1"/>
                </a:solidFill>
                <a:latin typeface="Times New Roman" panose="02020603050405020304" pitchFamily="18" charset="0"/>
                <a:cs typeface="Times New Roman" panose="02020603050405020304" pitchFamily="18" charset="0"/>
              </a:rPr>
              <a:t>te</a:t>
            </a:r>
            <a:r>
              <a:rPr lang="en-US" altLang="zh-CN" sz="2800" dirty="0">
                <a:solidFill>
                  <a:schemeClr val="bg1"/>
                </a:solidFill>
                <a:latin typeface="Times New Roman" panose="02020603050405020304" pitchFamily="18" charset="0"/>
                <a:cs typeface="Times New Roman" panose="02020603050405020304" pitchFamily="18" charset="0"/>
              </a:rPr>
              <a:t> </a:t>
            </a:r>
            <a:r>
              <a:rPr lang="en-US" altLang="zh-CN" sz="2800" dirty="0" err="1">
                <a:solidFill>
                  <a:schemeClr val="bg1"/>
                </a:solidFill>
                <a:latin typeface="Times New Roman" panose="02020603050405020304" pitchFamily="18" charset="0"/>
                <a:cs typeface="Times New Roman" panose="02020603050405020304" pitchFamily="18" charset="0"/>
              </a:rPr>
              <a:t>arcitle</a:t>
            </a:r>
            <a:r>
              <a:rPr lang="en-US" altLang="zh-CN" sz="2800" dirty="0">
                <a:solidFill>
                  <a:schemeClr val="bg1"/>
                </a:solidFill>
                <a:latin typeface="Times New Roman" panose="02020603050405020304" pitchFamily="18" charset="0"/>
                <a:cs typeface="Times New Roman" panose="02020603050405020304" pitchFamily="18" charset="0"/>
              </a:rPr>
              <a:t> by Alan </a:t>
            </a:r>
            <a:r>
              <a:rPr lang="en-US" altLang="zh-CN" sz="2800" dirty="0" err="1">
                <a:solidFill>
                  <a:schemeClr val="bg1"/>
                </a:solidFill>
                <a:latin typeface="Times New Roman" panose="02020603050405020304" pitchFamily="18" charset="0"/>
                <a:cs typeface="Times New Roman" panose="02020603050405020304" pitchFamily="18" charset="0"/>
              </a:rPr>
              <a:t>Hibbert</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533400" y="1366421"/>
            <a:ext cx="8001000" cy="5262979"/>
          </a:xfrm>
          <a:prstGeom prst="rect">
            <a:avLst/>
          </a:prstGeom>
        </p:spPr>
        <p:txBody>
          <a:bodyPr wrap="square">
            <a:spAutoFit/>
          </a:bodyPr>
          <a:lstStyle/>
          <a:p>
            <a:r>
              <a:rPr lang="en-US" altLang="zh-CN" sz="2400" dirty="0">
                <a:solidFill>
                  <a:schemeClr val="bg1">
                    <a:lumMod val="95000"/>
                  </a:schemeClr>
                </a:solidFill>
                <a:latin typeface="Times New Roman" panose="02020603050405020304" pitchFamily="18" charset="0"/>
                <a:cs typeface="Times New Roman" panose="02020603050405020304" pitchFamily="18" charset="0"/>
              </a:rPr>
              <a:t>We have already seen that we can write energies of atomic systems in the form </a:t>
            </a:r>
          </a:p>
          <a:p>
            <a:r>
              <a:rPr lang="en-US" altLang="zh-CN" sz="2400" dirty="0">
                <a:solidFill>
                  <a:schemeClr val="bg1">
                    <a:lumMod val="95000"/>
                  </a:schemeClr>
                </a:solidFill>
                <a:latin typeface="Times New Roman" panose="02020603050405020304" pitchFamily="18" charset="0"/>
                <a:cs typeface="Times New Roman" panose="02020603050405020304" pitchFamily="18" charset="0"/>
              </a:rPr>
              <a:t>E = Z</a:t>
            </a:r>
            <a:r>
              <a:rPr lang="en-US" altLang="zh-CN" sz="2400" baseline="30000" dirty="0">
                <a:solidFill>
                  <a:schemeClr val="bg1">
                    <a:lumMod val="95000"/>
                  </a:schemeClr>
                </a:solidFill>
                <a:latin typeface="Times New Roman" panose="02020603050405020304" pitchFamily="18" charset="0"/>
                <a:cs typeface="Times New Roman" panose="02020603050405020304" pitchFamily="18" charset="0"/>
              </a:rPr>
              <a:t>2</a:t>
            </a:r>
            <a:r>
              <a:rPr lang="en-US" altLang="zh-CN" sz="2400" dirty="0">
                <a:solidFill>
                  <a:schemeClr val="bg1">
                    <a:lumMod val="95000"/>
                  </a:schemeClr>
                </a:solidFill>
                <a:latin typeface="Times New Roman" panose="02020603050405020304" pitchFamily="18" charset="0"/>
                <a:cs typeface="Times New Roman" panose="02020603050405020304" pitchFamily="18" charset="0"/>
              </a:rPr>
              <a:t>  (E</a:t>
            </a:r>
            <a:r>
              <a:rPr lang="en-US" altLang="zh-CN" sz="2400" baseline="-25000" dirty="0">
                <a:solidFill>
                  <a:schemeClr val="bg1">
                    <a:lumMod val="95000"/>
                  </a:schemeClr>
                </a:solidFill>
                <a:latin typeface="Times New Roman" panose="02020603050405020304" pitchFamily="18" charset="0"/>
                <a:cs typeface="Times New Roman" panose="02020603050405020304" pitchFamily="18" charset="0"/>
              </a:rPr>
              <a:t>0</a:t>
            </a:r>
            <a:r>
              <a:rPr lang="en-US" altLang="zh-CN" sz="2400" dirty="0">
                <a:solidFill>
                  <a:schemeClr val="bg1">
                    <a:lumMod val="95000"/>
                  </a:schemeClr>
                </a:solidFill>
                <a:latin typeface="Times New Roman" panose="02020603050405020304" pitchFamily="18" charset="0"/>
                <a:cs typeface="Times New Roman" panose="02020603050405020304" pitchFamily="18" charset="0"/>
              </a:rPr>
              <a:t> + 1/Z xE1 + 1/Z</a:t>
            </a:r>
            <a:r>
              <a:rPr lang="en-US" altLang="zh-CN" sz="2400" baseline="30000" dirty="0">
                <a:solidFill>
                  <a:schemeClr val="bg1">
                    <a:lumMod val="95000"/>
                  </a:schemeClr>
                </a:solidFill>
                <a:latin typeface="Times New Roman" panose="02020603050405020304" pitchFamily="18" charset="0"/>
                <a:cs typeface="Times New Roman" panose="02020603050405020304" pitchFamily="18" charset="0"/>
              </a:rPr>
              <a:t>2</a:t>
            </a:r>
            <a:r>
              <a:rPr lang="en-US" altLang="zh-CN" sz="2400" dirty="0">
                <a:solidFill>
                  <a:schemeClr val="bg1">
                    <a:lumMod val="95000"/>
                  </a:schemeClr>
                </a:solidFill>
                <a:latin typeface="Times New Roman" panose="02020603050405020304" pitchFamily="18" charset="0"/>
                <a:cs typeface="Times New Roman" panose="02020603050405020304" pitchFamily="18" charset="0"/>
              </a:rPr>
              <a:t>xE2 + 1/Z</a:t>
            </a:r>
            <a:r>
              <a:rPr lang="en-US" altLang="zh-CN" sz="2400" baseline="30000" dirty="0">
                <a:solidFill>
                  <a:schemeClr val="bg1">
                    <a:lumMod val="95000"/>
                  </a:schemeClr>
                </a:solidFill>
                <a:latin typeface="Times New Roman" panose="02020603050405020304" pitchFamily="18" charset="0"/>
                <a:cs typeface="Times New Roman" panose="02020603050405020304" pitchFamily="18" charset="0"/>
              </a:rPr>
              <a:t>3</a:t>
            </a:r>
            <a:r>
              <a:rPr lang="en-US" altLang="zh-CN" sz="2400" dirty="0">
                <a:solidFill>
                  <a:schemeClr val="bg1">
                    <a:lumMod val="95000"/>
                  </a:schemeClr>
                </a:solidFill>
                <a:latin typeface="Times New Roman" panose="02020603050405020304" pitchFamily="18" charset="0"/>
                <a:cs typeface="Times New Roman" panose="02020603050405020304" pitchFamily="18" charset="0"/>
              </a:rPr>
              <a:t>xE3 + · · ·  )</a:t>
            </a:r>
          </a:p>
          <a:p>
            <a:endParaRPr lang="en-US" altLang="zh-CN" sz="2400" dirty="0">
              <a:solidFill>
                <a:schemeClr val="bg1">
                  <a:lumMod val="95000"/>
                </a:schemeClr>
              </a:solidFill>
              <a:latin typeface="Times New Roman" panose="02020603050405020304" pitchFamily="18" charset="0"/>
              <a:cs typeface="Times New Roman" panose="02020603050405020304" pitchFamily="18" charset="0"/>
            </a:endParaRPr>
          </a:p>
          <a:p>
            <a:r>
              <a:rPr lang="en-US" altLang="zh-CN" sz="2400" dirty="0">
                <a:solidFill>
                  <a:schemeClr val="bg1">
                    <a:lumMod val="95000"/>
                  </a:schemeClr>
                </a:solidFill>
                <a:latin typeface="Times New Roman" panose="02020603050405020304" pitchFamily="18" charset="0"/>
                <a:cs typeface="Times New Roman" panose="02020603050405020304" pitchFamily="18" charset="0"/>
              </a:rPr>
              <a:t> where E</a:t>
            </a:r>
            <a:r>
              <a:rPr lang="en-US" altLang="zh-CN" sz="2400" baseline="-25000" dirty="0">
                <a:solidFill>
                  <a:schemeClr val="bg1">
                    <a:lumMod val="95000"/>
                  </a:schemeClr>
                </a:solidFill>
                <a:latin typeface="Times New Roman" panose="02020603050405020304" pitchFamily="18" charset="0"/>
                <a:cs typeface="Times New Roman" panose="02020603050405020304" pitchFamily="18" charset="0"/>
              </a:rPr>
              <a:t>0</a:t>
            </a:r>
            <a:r>
              <a:rPr lang="en-US" altLang="zh-CN" sz="2400" dirty="0">
                <a:solidFill>
                  <a:schemeClr val="bg1">
                    <a:lumMod val="95000"/>
                  </a:schemeClr>
                </a:solidFill>
                <a:latin typeface="Times New Roman" panose="02020603050405020304" pitchFamily="18" charset="0"/>
                <a:cs typeface="Times New Roman" panose="02020603050405020304" pitchFamily="18" charset="0"/>
              </a:rPr>
              <a:t> is the sum of the hydrogen energies of the orbitals in the main configuration. </a:t>
            </a:r>
          </a:p>
          <a:p>
            <a:endParaRPr lang="en-US" altLang="zh-CN" sz="2400" dirty="0">
              <a:solidFill>
                <a:schemeClr val="bg1">
                  <a:lumMod val="95000"/>
                </a:schemeClr>
              </a:solidFill>
              <a:latin typeface="Times New Roman" panose="02020603050405020304" pitchFamily="18" charset="0"/>
              <a:cs typeface="Times New Roman" panose="02020603050405020304" pitchFamily="18" charset="0"/>
            </a:endParaRPr>
          </a:p>
          <a:p>
            <a:r>
              <a:rPr lang="en-US" altLang="zh-CN" sz="2400" dirty="0">
                <a:solidFill>
                  <a:schemeClr val="bg1">
                    <a:lumMod val="95000"/>
                  </a:schemeClr>
                </a:solidFill>
                <a:latin typeface="Times New Roman" panose="02020603050405020304" pitchFamily="18" charset="0"/>
                <a:cs typeface="Times New Roman" panose="02020603050405020304" pitchFamily="18" charset="0"/>
              </a:rPr>
              <a:t>Hence transition energies have a Z-dependence dominated by </a:t>
            </a:r>
          </a:p>
          <a:p>
            <a:endParaRPr lang="en-US" altLang="zh-CN" sz="2400" dirty="0">
              <a:solidFill>
                <a:schemeClr val="bg1">
                  <a:lumMod val="95000"/>
                </a:schemeClr>
              </a:solidFill>
              <a:latin typeface="Times New Roman" panose="02020603050405020304" pitchFamily="18" charset="0"/>
              <a:cs typeface="Times New Roman" panose="02020603050405020304" pitchFamily="18" charset="0"/>
            </a:endParaRPr>
          </a:p>
          <a:p>
            <a:r>
              <a:rPr lang="en-US" altLang="zh-CN" sz="2400" dirty="0">
                <a:solidFill>
                  <a:schemeClr val="bg1">
                    <a:lumMod val="95000"/>
                  </a:schemeClr>
                </a:solidFill>
                <a:latin typeface="Times New Roman" panose="02020603050405020304" pitchFamily="18" charset="0"/>
                <a:cs typeface="Times New Roman" panose="02020603050405020304" pitchFamily="18" charset="0"/>
              </a:rPr>
              <a:t>Z</a:t>
            </a:r>
            <a:r>
              <a:rPr lang="en-US" altLang="zh-CN" sz="2400" baseline="30000" dirty="0">
                <a:solidFill>
                  <a:schemeClr val="bg1">
                    <a:lumMod val="95000"/>
                  </a:schemeClr>
                </a:solidFill>
                <a:latin typeface="Times New Roman" panose="02020603050405020304" pitchFamily="18" charset="0"/>
                <a:cs typeface="Times New Roman" panose="02020603050405020304" pitchFamily="18" charset="0"/>
              </a:rPr>
              <a:t>2</a:t>
            </a:r>
            <a:r>
              <a:rPr lang="en-US" altLang="zh-CN" sz="2400" dirty="0">
                <a:solidFill>
                  <a:schemeClr val="bg1">
                    <a:lumMod val="95000"/>
                  </a:schemeClr>
                </a:solidFill>
                <a:latin typeface="Times New Roman" panose="02020603050405020304" pitchFamily="18" charset="0"/>
                <a:cs typeface="Times New Roman" panose="02020603050405020304" pitchFamily="18" charset="0"/>
              </a:rPr>
              <a:t> if the n-values of the orbitals are different (e.g. 1s</a:t>
            </a:r>
            <a:r>
              <a:rPr lang="en-US" altLang="zh-CN" sz="2400" baseline="30000" dirty="0">
                <a:solidFill>
                  <a:schemeClr val="bg1">
                    <a:lumMod val="95000"/>
                  </a:schemeClr>
                </a:solidFill>
                <a:latin typeface="Times New Roman" panose="02020603050405020304" pitchFamily="18" charset="0"/>
                <a:cs typeface="Times New Roman" panose="02020603050405020304" pitchFamily="18" charset="0"/>
              </a:rPr>
              <a:t>2</a:t>
            </a:r>
            <a:r>
              <a:rPr lang="en-US" altLang="zh-CN" sz="2400" dirty="0">
                <a:solidFill>
                  <a:schemeClr val="bg1">
                    <a:lumMod val="95000"/>
                  </a:schemeClr>
                </a:solidFill>
                <a:latin typeface="Times New Roman" panose="02020603050405020304" pitchFamily="18" charset="0"/>
                <a:cs typeface="Times New Roman" panose="02020603050405020304" pitchFamily="18" charset="0"/>
              </a:rPr>
              <a:t> − 1s2p   </a:t>
            </a:r>
            <a:r>
              <a:rPr lang="en-US" altLang="zh-CN" sz="2400" dirty="0">
                <a:solidFill>
                  <a:schemeClr val="bg1"/>
                </a:solidFill>
              </a:rPr>
              <a:t>H</a:t>
            </a:r>
            <a:r>
              <a:rPr lang="en-US" altLang="zh-CN" sz="2400" dirty="0">
                <a:solidFill>
                  <a:schemeClr val="bg1"/>
                </a:solidFill>
                <a:latin typeface="Times New Roman" panose="02020603050405020304" pitchFamily="18" charset="0"/>
                <a:cs typeface="Times New Roman" panose="02020603050405020304" pitchFamily="18" charset="0"/>
              </a:rPr>
              <a:t>e-</a:t>
            </a:r>
            <a:r>
              <a:rPr lang="en-US" altLang="zh-CN" sz="2400" dirty="0">
                <a:solidFill>
                  <a:schemeClr val="bg1">
                    <a:lumMod val="95000"/>
                  </a:schemeClr>
                </a:solidFill>
                <a:latin typeface="Times New Roman" panose="02020603050405020304" pitchFamily="18" charset="0"/>
                <a:cs typeface="Times New Roman" panose="02020603050405020304" pitchFamily="18" charset="0"/>
              </a:rPr>
              <a:t>like) </a:t>
            </a:r>
          </a:p>
          <a:p>
            <a:endParaRPr lang="en-US" altLang="zh-CN" sz="2400" dirty="0">
              <a:solidFill>
                <a:schemeClr val="bg1">
                  <a:lumMod val="95000"/>
                </a:schemeClr>
              </a:solidFill>
              <a:latin typeface="Times New Roman" panose="02020603050405020304" pitchFamily="18" charset="0"/>
              <a:cs typeface="Times New Roman" panose="02020603050405020304" pitchFamily="18" charset="0"/>
            </a:endParaRPr>
          </a:p>
          <a:p>
            <a:r>
              <a:rPr lang="en-US" altLang="zh-CN" sz="2400" dirty="0">
                <a:solidFill>
                  <a:schemeClr val="bg1">
                    <a:lumMod val="95000"/>
                  </a:schemeClr>
                </a:solidFill>
                <a:latin typeface="Times New Roman" panose="02020603050405020304" pitchFamily="18" charset="0"/>
                <a:cs typeface="Times New Roman" panose="02020603050405020304" pitchFamily="18" charset="0"/>
              </a:rPr>
              <a:t>Z if the n-values of the orbitals are the same (e.g. 1s</a:t>
            </a:r>
            <a:r>
              <a:rPr lang="en-US" altLang="zh-CN" sz="2400" baseline="30000" dirty="0">
                <a:solidFill>
                  <a:schemeClr val="bg1">
                    <a:lumMod val="95000"/>
                  </a:schemeClr>
                </a:solidFill>
                <a:latin typeface="Times New Roman" panose="02020603050405020304" pitchFamily="18" charset="0"/>
                <a:cs typeface="Times New Roman" panose="02020603050405020304" pitchFamily="18" charset="0"/>
              </a:rPr>
              <a:t>2</a:t>
            </a:r>
            <a:r>
              <a:rPr lang="en-US" altLang="zh-CN" sz="2400" dirty="0">
                <a:solidFill>
                  <a:schemeClr val="bg1">
                    <a:lumMod val="95000"/>
                  </a:schemeClr>
                </a:solidFill>
                <a:latin typeface="Times New Roman" panose="02020603050405020304" pitchFamily="18" charset="0"/>
                <a:cs typeface="Times New Roman" panose="02020603050405020304" pitchFamily="18" charset="0"/>
              </a:rPr>
              <a:t>2s</a:t>
            </a:r>
            <a:r>
              <a:rPr lang="en-US" altLang="zh-CN" sz="2400" baseline="30000" dirty="0">
                <a:solidFill>
                  <a:schemeClr val="bg1">
                    <a:lumMod val="95000"/>
                  </a:schemeClr>
                </a:solidFill>
                <a:latin typeface="Times New Roman" panose="02020603050405020304" pitchFamily="18" charset="0"/>
                <a:cs typeface="Times New Roman" panose="02020603050405020304" pitchFamily="18" charset="0"/>
              </a:rPr>
              <a:t>2</a:t>
            </a:r>
            <a:r>
              <a:rPr lang="en-US" altLang="zh-CN" sz="2400" dirty="0">
                <a:solidFill>
                  <a:schemeClr val="bg1">
                    <a:lumMod val="95000"/>
                  </a:schemeClr>
                </a:solidFill>
                <a:latin typeface="Times New Roman" panose="02020603050405020304" pitchFamily="18" charset="0"/>
                <a:cs typeface="Times New Roman" panose="02020603050405020304" pitchFamily="18" charset="0"/>
              </a:rPr>
              <a:t> −       1s </a:t>
            </a:r>
            <a:r>
              <a:rPr lang="en-US" altLang="zh-CN" sz="2400" baseline="30000" dirty="0">
                <a:solidFill>
                  <a:schemeClr val="bg1">
                    <a:lumMod val="95000"/>
                  </a:schemeClr>
                </a:solidFill>
                <a:latin typeface="Times New Roman" panose="02020603050405020304" pitchFamily="18" charset="0"/>
                <a:cs typeface="Times New Roman" panose="02020603050405020304" pitchFamily="18" charset="0"/>
              </a:rPr>
              <a:t>2</a:t>
            </a:r>
            <a:r>
              <a:rPr lang="en-US" altLang="zh-CN" sz="2400" dirty="0">
                <a:solidFill>
                  <a:schemeClr val="bg1">
                    <a:lumMod val="95000"/>
                  </a:schemeClr>
                </a:solidFill>
                <a:latin typeface="Times New Roman" panose="02020603050405020304" pitchFamily="18" charset="0"/>
                <a:cs typeface="Times New Roman" panose="02020603050405020304" pitchFamily="18" charset="0"/>
              </a:rPr>
              <a:t>2s2p)  </a:t>
            </a:r>
            <a:r>
              <a:rPr lang="zh-CN" altLang="en-US" sz="2400" dirty="0">
                <a:solidFill>
                  <a:schemeClr val="bg1">
                    <a:lumMod val="95000"/>
                  </a:schemeClr>
                </a:solidFill>
                <a:latin typeface="Times New Roman" panose="02020603050405020304" pitchFamily="18" charset="0"/>
                <a:cs typeface="Times New Roman" panose="02020603050405020304" pitchFamily="18" charset="0"/>
              </a:rPr>
              <a:t>（</a:t>
            </a:r>
            <a:r>
              <a:rPr lang="en-US" altLang="zh-CN" sz="2400" dirty="0">
                <a:solidFill>
                  <a:schemeClr val="bg1">
                    <a:lumMod val="95000"/>
                  </a:schemeClr>
                </a:solidFill>
                <a:latin typeface="Times New Roman" panose="02020603050405020304" pitchFamily="18" charset="0"/>
                <a:cs typeface="Times New Roman" panose="02020603050405020304" pitchFamily="18" charset="0"/>
              </a:rPr>
              <a:t>Be-like)</a:t>
            </a:r>
            <a:endParaRPr lang="zh-CN" altLang="en-US" sz="2400" dirty="0">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24871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6550" y="1828800"/>
            <a:ext cx="59309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95" y="866775"/>
            <a:ext cx="9152405"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09600" y="152400"/>
            <a:ext cx="7543800" cy="523220"/>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The below section of Alan’s article tells us a lot !</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23781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971800"/>
            <a:ext cx="8886825"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09600" y="457200"/>
            <a:ext cx="7391400" cy="954107"/>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Transition rate</a:t>
            </a:r>
            <a:r>
              <a:rPr lang="zh-CN" altLang="en-US" sz="2800" dirty="0">
                <a:solidFill>
                  <a:schemeClr val="bg1"/>
                </a:solidFill>
                <a:latin typeface="Times New Roman" panose="02020603050405020304" pitchFamily="18" charset="0"/>
                <a:cs typeface="Times New Roman" panose="02020603050405020304" pitchFamily="18" charset="0"/>
              </a:rPr>
              <a:t> </a:t>
            </a:r>
            <a:r>
              <a:rPr lang="en-US" altLang="zh-CN" sz="2800" dirty="0">
                <a:solidFill>
                  <a:schemeClr val="bg1"/>
                </a:solidFill>
                <a:latin typeface="Times New Roman" panose="02020603050405020304" pitchFamily="18" charset="0"/>
                <a:cs typeface="Times New Roman" panose="02020603050405020304" pitchFamily="18" charset="0"/>
              </a:rPr>
              <a:t>for t</a:t>
            </a:r>
            <a:r>
              <a:rPr lang="en-US" altLang="zh-CN" sz="2800" dirty="0">
                <a:solidFill>
                  <a:schemeClr val="bg1"/>
                </a:solidFill>
              </a:rPr>
              <a:t>h</a:t>
            </a:r>
            <a:r>
              <a:rPr lang="en-US" altLang="zh-CN" sz="2800" dirty="0">
                <a:solidFill>
                  <a:schemeClr val="bg1"/>
                </a:solidFill>
                <a:latin typeface="Times New Roman" panose="02020603050405020304" pitchFamily="18" charset="0"/>
                <a:cs typeface="Times New Roman" panose="02020603050405020304" pitchFamily="18" charset="0"/>
              </a:rPr>
              <a:t>e 2s</a:t>
            </a:r>
            <a:r>
              <a:rPr lang="en-US" altLang="zh-CN" sz="2800" baseline="30000" dirty="0">
                <a:solidFill>
                  <a:schemeClr val="bg1"/>
                </a:solidFill>
                <a:latin typeface="Times New Roman" panose="02020603050405020304" pitchFamily="18" charset="0"/>
                <a:cs typeface="Times New Roman" panose="02020603050405020304" pitchFamily="18" charset="0"/>
              </a:rPr>
              <a:t>2</a:t>
            </a:r>
            <a:r>
              <a:rPr lang="zh-CN" altLang="en-US" sz="2800" dirty="0">
                <a:solidFill>
                  <a:schemeClr val="bg1"/>
                </a:solidFill>
                <a:latin typeface="Times New Roman" panose="02020603050405020304" pitchFamily="18" charset="0"/>
                <a:cs typeface="Times New Roman" panose="02020603050405020304" pitchFamily="18" charset="0"/>
              </a:rPr>
              <a:t> </a:t>
            </a:r>
            <a:r>
              <a:rPr lang="en-US" altLang="zh-CN" sz="2800" baseline="30000" dirty="0">
                <a:solidFill>
                  <a:schemeClr val="bg1"/>
                </a:solidFill>
                <a:latin typeface="Times New Roman" panose="02020603050405020304" pitchFamily="18" charset="0"/>
                <a:cs typeface="Times New Roman" panose="02020603050405020304" pitchFamily="18" charset="0"/>
              </a:rPr>
              <a:t>1</a:t>
            </a:r>
            <a:r>
              <a:rPr lang="en-US" altLang="zh-CN" sz="2800" dirty="0">
                <a:solidFill>
                  <a:schemeClr val="bg1"/>
                </a:solidFill>
                <a:latin typeface="Times New Roman" panose="02020603050405020304" pitchFamily="18" charset="0"/>
                <a:cs typeface="Times New Roman" panose="02020603050405020304" pitchFamily="18" charset="0"/>
              </a:rPr>
              <a:t>S</a:t>
            </a:r>
            <a:r>
              <a:rPr lang="en-US" altLang="zh-CN" sz="2800" baseline="-25000" dirty="0">
                <a:solidFill>
                  <a:schemeClr val="bg1"/>
                </a:solidFill>
                <a:latin typeface="Times New Roman" panose="02020603050405020304" pitchFamily="18" charset="0"/>
                <a:cs typeface="Times New Roman" panose="02020603050405020304" pitchFamily="18" charset="0"/>
              </a:rPr>
              <a:t>0</a:t>
            </a:r>
            <a:r>
              <a:rPr lang="en-US" altLang="zh-CN" sz="2800" dirty="0">
                <a:solidFill>
                  <a:schemeClr val="bg1"/>
                </a:solidFill>
                <a:latin typeface="Times New Roman" panose="02020603050405020304" pitchFamily="18" charset="0"/>
                <a:cs typeface="Times New Roman" panose="02020603050405020304" pitchFamily="18" charset="0"/>
              </a:rPr>
              <a:t> – 2s3p </a:t>
            </a:r>
            <a:r>
              <a:rPr lang="en-US" altLang="zh-CN" sz="2800" baseline="30000" dirty="0">
                <a:solidFill>
                  <a:schemeClr val="bg1"/>
                </a:solidFill>
                <a:latin typeface="Times New Roman" panose="02020603050405020304" pitchFamily="18" charset="0"/>
                <a:cs typeface="Times New Roman" panose="02020603050405020304" pitchFamily="18" charset="0"/>
              </a:rPr>
              <a:t>3</a:t>
            </a:r>
            <a:r>
              <a:rPr lang="en-US" altLang="zh-CN" sz="2800" dirty="0">
                <a:solidFill>
                  <a:schemeClr val="bg1"/>
                </a:solidFill>
                <a:latin typeface="Times New Roman" panose="02020603050405020304" pitchFamily="18" charset="0"/>
                <a:cs typeface="Times New Roman" panose="02020603050405020304" pitchFamily="18" charset="0"/>
              </a:rPr>
              <a:t>P</a:t>
            </a:r>
            <a:r>
              <a:rPr lang="en-US" altLang="zh-CN" sz="2800" baseline="-25000" dirty="0">
                <a:solidFill>
                  <a:schemeClr val="bg1"/>
                </a:solidFill>
                <a:latin typeface="Times New Roman" panose="02020603050405020304" pitchFamily="18" charset="0"/>
                <a:cs typeface="Times New Roman" panose="02020603050405020304" pitchFamily="18" charset="0"/>
              </a:rPr>
              <a:t>1  </a:t>
            </a:r>
            <a:r>
              <a:rPr lang="en-US" altLang="zh-CN" sz="2800" dirty="0">
                <a:solidFill>
                  <a:schemeClr val="bg1"/>
                </a:solidFill>
                <a:latin typeface="Times New Roman" panose="02020603050405020304" pitchFamily="18" charset="0"/>
                <a:cs typeface="Times New Roman" panose="02020603050405020304" pitchFamily="18" charset="0"/>
              </a:rPr>
              <a:t>i.e.         </a:t>
            </a:r>
            <a:r>
              <a:rPr lang="el-GR" altLang="zh-CN" sz="2800" dirty="0">
                <a:solidFill>
                  <a:schemeClr val="bg1"/>
                </a:solidFill>
                <a:latin typeface="Times New Roman" panose="02020603050405020304" pitchFamily="18" charset="0"/>
                <a:cs typeface="Times New Roman" panose="02020603050405020304" pitchFamily="18" charset="0"/>
              </a:rPr>
              <a:t>Δ</a:t>
            </a:r>
            <a:r>
              <a:rPr lang="en-US" altLang="zh-CN" sz="2800" dirty="0">
                <a:solidFill>
                  <a:schemeClr val="bg1"/>
                </a:solidFill>
                <a:latin typeface="Times New Roman" panose="02020603050405020304" pitchFamily="18" charset="0"/>
                <a:cs typeface="Times New Roman" panose="02020603050405020304" pitchFamily="18" charset="0"/>
              </a:rPr>
              <a:t>n = 1.</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44310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4191000" y="178746"/>
            <a:ext cx="4800600" cy="6603054"/>
          </a:xfrm>
          <a:prstGeom prst="rect">
            <a:avLst/>
          </a:prstGeom>
          <a:noFill/>
          <a:ln w="9525">
            <a:noFill/>
            <a:miter lim="800000"/>
            <a:headEnd/>
            <a:tailEnd/>
          </a:ln>
        </p:spPr>
      </p:pic>
      <p:sp>
        <p:nvSpPr>
          <p:cNvPr id="3" name="Rectangle 2"/>
          <p:cNvSpPr/>
          <p:nvPr/>
        </p:nvSpPr>
        <p:spPr>
          <a:xfrm>
            <a:off x="152400" y="152400"/>
            <a:ext cx="3886200" cy="6555641"/>
          </a:xfrm>
          <a:prstGeom prst="rect">
            <a:avLst/>
          </a:prstGeom>
        </p:spPr>
        <p:txBody>
          <a:bodyPr wrap="square">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This figure first appeared around 1986, produced by W. Martin at NBS (currently known as NIST). Low Z elements and elements of interest to astronomy are quite well understood and also a few is-electronic sequences, such as H-, He-, Li-, Na-, Cu-, and Ag-like. But a lot of elements and charge states have basically no data.</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42429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1" y="1143000"/>
            <a:ext cx="6781799" cy="5533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09600" y="65249"/>
            <a:ext cx="7848600" cy="954107"/>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Development of energy levels along an </a:t>
            </a:r>
            <a:r>
              <a:rPr lang="en-US" altLang="zh-CN" sz="2800" dirty="0" err="1">
                <a:solidFill>
                  <a:schemeClr val="bg1"/>
                </a:solidFill>
                <a:latin typeface="Times New Roman" panose="02020603050405020304" pitchFamily="18" charset="0"/>
                <a:cs typeface="Times New Roman" panose="02020603050405020304" pitchFamily="18" charset="0"/>
              </a:rPr>
              <a:t>iso</a:t>
            </a:r>
            <a:r>
              <a:rPr lang="en-US" altLang="zh-CN" sz="2800" dirty="0">
                <a:solidFill>
                  <a:schemeClr val="bg1"/>
                </a:solidFill>
                <a:latin typeface="Times New Roman" panose="02020603050405020304" pitchFamily="18" charset="0"/>
                <a:cs typeface="Times New Roman" panose="02020603050405020304" pitchFamily="18" charset="0"/>
              </a:rPr>
              <a:t>-electronic sequence</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3554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0"/>
            <a:ext cx="7620000" cy="954107"/>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Ions in more dense plasmas show more excitation of highly excited levels through charge exc</a:t>
            </a:r>
            <a:r>
              <a:rPr lang="en-US" altLang="zh-CN" sz="2800" dirty="0">
                <a:solidFill>
                  <a:schemeClr val="bg1"/>
                </a:solidFill>
              </a:rPr>
              <a:t>h</a:t>
            </a:r>
            <a:r>
              <a:rPr lang="en-US" altLang="zh-CN" sz="2800" dirty="0">
                <a:solidFill>
                  <a:schemeClr val="bg1"/>
                </a:solidFill>
                <a:latin typeface="Times New Roman" panose="02020603050405020304" pitchFamily="18" charset="0"/>
                <a:cs typeface="Times New Roman" panose="02020603050405020304" pitchFamily="18" charset="0"/>
              </a:rPr>
              <a:t>ange</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533400" y="1143000"/>
            <a:ext cx="7772400" cy="954107"/>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A very important consequence of this is that line intensities are different for different light sources</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57200" y="2362200"/>
            <a:ext cx="8305800" cy="1815882"/>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This means you must be very careful when using line intensities give in the NIST data tables. These intensities only have meaning if you are using the same kind of light source and SPECTROMETER </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C71126D4-1A1B-4BF1-DA5D-F9C6A04B5798}"/>
              </a:ext>
            </a:extLst>
          </p:cNvPr>
          <p:cNvPicPr>
            <a:picLocks noChangeAspect="1"/>
          </p:cNvPicPr>
          <p:nvPr/>
        </p:nvPicPr>
        <p:blipFill>
          <a:blip r:embed="rId2"/>
          <a:stretch>
            <a:fillRect/>
          </a:stretch>
        </p:blipFill>
        <p:spPr>
          <a:xfrm>
            <a:off x="240416" y="4361577"/>
            <a:ext cx="8663167" cy="2572623"/>
          </a:xfrm>
          <a:prstGeom prst="rect">
            <a:avLst/>
          </a:prstGeom>
        </p:spPr>
      </p:pic>
    </p:spTree>
    <p:extLst>
      <p:ext uri="{BB962C8B-B14F-4D97-AF65-F5344CB8AC3E}">
        <p14:creationId xmlns:p14="http://schemas.microsoft.com/office/powerpoint/2010/main" val="276174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5376" y="1143000"/>
            <a:ext cx="4386122"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85800" y="36493"/>
            <a:ext cx="8077200" cy="954107"/>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Z dependence of t</a:t>
            </a:r>
            <a:r>
              <a:rPr lang="en-US" altLang="zh-CN" sz="2800" dirty="0">
                <a:solidFill>
                  <a:schemeClr val="bg1"/>
                </a:solidFill>
              </a:rPr>
              <a:t>h</a:t>
            </a:r>
            <a:r>
              <a:rPr lang="en-US" altLang="zh-CN" sz="2800" dirty="0">
                <a:solidFill>
                  <a:schemeClr val="bg1"/>
                </a:solidFill>
                <a:latin typeface="Times New Roman" panose="02020603050405020304" pitchFamily="18" charset="0"/>
                <a:cs typeface="Times New Roman" panose="02020603050405020304" pitchFamily="18" charset="0"/>
              </a:rPr>
              <a:t>e oscillator strengt</a:t>
            </a:r>
            <a:r>
              <a:rPr lang="en-US" altLang="zh-CN" sz="2800" dirty="0">
                <a:solidFill>
                  <a:schemeClr val="bg1"/>
                </a:solidFill>
              </a:rPr>
              <a:t>h</a:t>
            </a:r>
            <a:r>
              <a:rPr lang="en-US" altLang="zh-CN" sz="2800" dirty="0">
                <a:solidFill>
                  <a:schemeClr val="bg1"/>
                </a:solidFill>
                <a:latin typeface="Times New Roman" panose="02020603050405020304" pitchFamily="18" charset="0"/>
                <a:cs typeface="Times New Roman" panose="02020603050405020304" pitchFamily="18" charset="0"/>
              </a:rPr>
              <a:t> for t</a:t>
            </a:r>
            <a:r>
              <a:rPr lang="en-US" altLang="zh-CN" sz="2800" dirty="0">
                <a:solidFill>
                  <a:schemeClr val="bg1"/>
                </a:solidFill>
              </a:rPr>
              <a:t>h</a:t>
            </a:r>
            <a:r>
              <a:rPr lang="en-US" altLang="zh-CN" sz="2800" dirty="0">
                <a:solidFill>
                  <a:schemeClr val="bg1"/>
                </a:solidFill>
                <a:latin typeface="Times New Roman" panose="02020603050405020304" pitchFamily="18" charset="0"/>
                <a:cs typeface="Times New Roman" panose="02020603050405020304" pitchFamily="18" charset="0"/>
              </a:rPr>
              <a:t>e Na-like resonance transitions along t</a:t>
            </a:r>
            <a:r>
              <a:rPr lang="en-US" altLang="zh-CN" sz="2800" dirty="0">
                <a:solidFill>
                  <a:schemeClr val="bg1"/>
                </a:solidFill>
              </a:rPr>
              <a:t>h</a:t>
            </a:r>
            <a:r>
              <a:rPr lang="en-US" altLang="zh-CN" sz="2800" dirty="0">
                <a:solidFill>
                  <a:schemeClr val="bg1"/>
                </a:solidFill>
                <a:latin typeface="Times New Roman" panose="02020603050405020304" pitchFamily="18" charset="0"/>
                <a:cs typeface="Times New Roman" panose="02020603050405020304" pitchFamily="18" charset="0"/>
              </a:rPr>
              <a:t>e sequence</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49430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53425"/>
            <a:ext cx="6096000" cy="584775"/>
          </a:xfrm>
          <a:prstGeom prst="rect">
            <a:avLst/>
          </a:prstGeom>
          <a:noFill/>
        </p:spPr>
        <p:txBody>
          <a:bodyPr wrap="square" rtlCol="0">
            <a:spAutoFit/>
          </a:bodyPr>
          <a:lstStyle/>
          <a:p>
            <a:r>
              <a:rPr lang="en-US" altLang="zh-CN" sz="3200" dirty="0">
                <a:solidFill>
                  <a:schemeClr val="bg1"/>
                </a:solidFill>
                <a:latin typeface="Times New Roman" panose="02020603050405020304" pitchFamily="18" charset="0"/>
                <a:cs typeface="Times New Roman" panose="02020603050405020304" pitchFamily="18" charset="0"/>
              </a:rPr>
              <a:t>Forbidden Transitions</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81000" y="1381780"/>
            <a:ext cx="5257800" cy="523220"/>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What are t</a:t>
            </a:r>
            <a:r>
              <a:rPr lang="en-US" altLang="zh-CN" sz="2800" dirty="0">
                <a:solidFill>
                  <a:schemeClr val="bg1"/>
                </a:solidFill>
              </a:rPr>
              <a:t>h</a:t>
            </a:r>
            <a:r>
              <a:rPr lang="en-US" altLang="zh-CN" sz="2800" dirty="0">
                <a:solidFill>
                  <a:schemeClr val="bg1"/>
                </a:solidFill>
                <a:latin typeface="Times New Roman" panose="02020603050405020304" pitchFamily="18" charset="0"/>
                <a:cs typeface="Times New Roman" panose="02020603050405020304" pitchFamily="18" charset="0"/>
              </a:rPr>
              <a:t>ese ?</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57200" y="2362200"/>
            <a:ext cx="7848600" cy="954107"/>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Most famous are the spin-forbidden transitions or inter-combination lines</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57200" y="3743980"/>
            <a:ext cx="7772400" cy="523220"/>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e.g. t</a:t>
            </a:r>
            <a:r>
              <a:rPr lang="en-US" altLang="zh-CN" sz="2800" dirty="0">
                <a:solidFill>
                  <a:schemeClr val="bg1"/>
                </a:solidFill>
              </a:rPr>
              <a:t>h</a:t>
            </a:r>
            <a:r>
              <a:rPr lang="en-US" altLang="zh-CN" sz="2800" dirty="0">
                <a:solidFill>
                  <a:schemeClr val="bg1"/>
                </a:solidFill>
                <a:latin typeface="Times New Roman" panose="02020603050405020304" pitchFamily="18" charset="0"/>
                <a:cs typeface="Times New Roman" panose="02020603050405020304" pitchFamily="18" charset="0"/>
              </a:rPr>
              <a:t>e  2s</a:t>
            </a:r>
            <a:r>
              <a:rPr lang="en-US" altLang="zh-CN" sz="2800" baseline="30000" dirty="0">
                <a:solidFill>
                  <a:schemeClr val="bg1"/>
                </a:solidFill>
                <a:latin typeface="Times New Roman" panose="02020603050405020304" pitchFamily="18" charset="0"/>
                <a:cs typeface="Times New Roman" panose="02020603050405020304" pitchFamily="18" charset="0"/>
              </a:rPr>
              <a:t>2</a:t>
            </a:r>
            <a:r>
              <a:rPr lang="en-US" altLang="zh-CN" sz="2800" dirty="0">
                <a:solidFill>
                  <a:schemeClr val="bg1"/>
                </a:solidFill>
                <a:latin typeface="Times New Roman" panose="02020603050405020304" pitchFamily="18" charset="0"/>
                <a:cs typeface="Times New Roman" panose="02020603050405020304" pitchFamily="18" charset="0"/>
              </a:rPr>
              <a:t> </a:t>
            </a:r>
            <a:r>
              <a:rPr lang="en-US" altLang="zh-CN" sz="2800" baseline="30000" dirty="0">
                <a:solidFill>
                  <a:schemeClr val="bg1"/>
                </a:solidFill>
                <a:latin typeface="Times New Roman" panose="02020603050405020304" pitchFamily="18" charset="0"/>
                <a:cs typeface="Times New Roman" panose="02020603050405020304" pitchFamily="18" charset="0"/>
              </a:rPr>
              <a:t>1</a:t>
            </a:r>
            <a:r>
              <a:rPr lang="en-US" altLang="zh-CN" sz="2800" dirty="0">
                <a:solidFill>
                  <a:schemeClr val="bg1"/>
                </a:solidFill>
                <a:latin typeface="Times New Roman" panose="02020603050405020304" pitchFamily="18" charset="0"/>
                <a:cs typeface="Times New Roman" panose="02020603050405020304" pitchFamily="18" charset="0"/>
              </a:rPr>
              <a:t>S</a:t>
            </a:r>
            <a:r>
              <a:rPr lang="en-US" altLang="zh-CN" sz="2800" baseline="-25000" dirty="0">
                <a:solidFill>
                  <a:schemeClr val="bg1"/>
                </a:solidFill>
                <a:latin typeface="Times New Roman" panose="02020603050405020304" pitchFamily="18" charset="0"/>
                <a:cs typeface="Times New Roman" panose="02020603050405020304" pitchFamily="18" charset="0"/>
              </a:rPr>
              <a:t>0</a:t>
            </a:r>
            <a:r>
              <a:rPr lang="en-US" altLang="zh-CN" sz="2800" dirty="0">
                <a:solidFill>
                  <a:schemeClr val="bg1"/>
                </a:solidFill>
                <a:latin typeface="Times New Roman" panose="02020603050405020304" pitchFamily="18" charset="0"/>
                <a:cs typeface="Times New Roman" panose="02020603050405020304" pitchFamily="18" charset="0"/>
              </a:rPr>
              <a:t> – 2s2p </a:t>
            </a:r>
            <a:r>
              <a:rPr lang="en-US" altLang="zh-CN" sz="2800" baseline="30000" dirty="0">
                <a:solidFill>
                  <a:schemeClr val="bg1"/>
                </a:solidFill>
                <a:latin typeface="Times New Roman" panose="02020603050405020304" pitchFamily="18" charset="0"/>
                <a:cs typeface="Times New Roman" panose="02020603050405020304" pitchFamily="18" charset="0"/>
              </a:rPr>
              <a:t>3</a:t>
            </a:r>
            <a:r>
              <a:rPr lang="en-US" altLang="zh-CN" sz="2800" dirty="0">
                <a:solidFill>
                  <a:schemeClr val="bg1"/>
                </a:solidFill>
                <a:latin typeface="Times New Roman" panose="02020603050405020304" pitchFamily="18" charset="0"/>
                <a:cs typeface="Times New Roman" panose="02020603050405020304" pitchFamily="18" charset="0"/>
              </a:rPr>
              <a:t>P</a:t>
            </a:r>
            <a:r>
              <a:rPr lang="en-US" altLang="zh-CN" sz="2800" baseline="-25000" dirty="0">
                <a:solidFill>
                  <a:schemeClr val="bg1"/>
                </a:solidFill>
                <a:latin typeface="Times New Roman" panose="02020603050405020304" pitchFamily="18" charset="0"/>
                <a:cs typeface="Times New Roman" panose="02020603050405020304" pitchFamily="18" charset="0"/>
              </a:rPr>
              <a:t>1</a:t>
            </a:r>
            <a:r>
              <a:rPr lang="en-US" altLang="zh-CN" sz="2800" dirty="0">
                <a:solidFill>
                  <a:schemeClr val="bg1"/>
                </a:solidFill>
                <a:latin typeface="Times New Roman" panose="02020603050405020304" pitchFamily="18" charset="0"/>
                <a:cs typeface="Times New Roman" panose="02020603050405020304" pitchFamily="18" charset="0"/>
              </a:rPr>
              <a:t> transition in Be-like ions</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57200" y="4800600"/>
            <a:ext cx="7391400" cy="1384995"/>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We would like to argue t</a:t>
            </a:r>
            <a:r>
              <a:rPr lang="en-US" altLang="zh-CN" sz="2800" dirty="0">
                <a:solidFill>
                  <a:schemeClr val="bg1"/>
                </a:solidFill>
              </a:rPr>
              <a:t>h</a:t>
            </a:r>
            <a:r>
              <a:rPr lang="en-US" altLang="zh-CN" sz="2800" dirty="0">
                <a:solidFill>
                  <a:schemeClr val="bg1"/>
                </a:solidFill>
                <a:latin typeface="Times New Roman" panose="02020603050405020304" pitchFamily="18" charset="0"/>
                <a:cs typeface="Times New Roman" panose="02020603050405020304" pitchFamily="18" charset="0"/>
              </a:rPr>
              <a:t>at suc</a:t>
            </a:r>
            <a:r>
              <a:rPr lang="en-US" altLang="zh-CN" sz="2800" dirty="0">
                <a:solidFill>
                  <a:schemeClr val="bg1"/>
                </a:solidFill>
              </a:rPr>
              <a:t>h</a:t>
            </a:r>
            <a:r>
              <a:rPr lang="en-US" altLang="zh-CN" sz="2800" dirty="0">
                <a:solidFill>
                  <a:schemeClr val="bg1"/>
                </a:solidFill>
                <a:latin typeface="Times New Roman" panose="02020603050405020304" pitchFamily="18" charset="0"/>
                <a:cs typeface="Times New Roman" panose="02020603050405020304" pitchFamily="18" charset="0"/>
              </a:rPr>
              <a:t> transitions are NOT forbidden, t</a:t>
            </a:r>
            <a:r>
              <a:rPr lang="en-US" altLang="zh-CN" sz="2800" dirty="0">
                <a:solidFill>
                  <a:schemeClr val="bg1"/>
                </a:solidFill>
              </a:rPr>
              <a:t>h</a:t>
            </a:r>
            <a:r>
              <a:rPr lang="en-US" altLang="zh-CN" sz="2800" dirty="0">
                <a:solidFill>
                  <a:schemeClr val="bg1"/>
                </a:solidFill>
                <a:latin typeface="Times New Roman" panose="02020603050405020304" pitchFamily="18" charset="0"/>
                <a:cs typeface="Times New Roman" panose="02020603050405020304" pitchFamily="18" charset="0"/>
              </a:rPr>
              <a:t>e above transition in Be-like ions is an E1 transition</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3672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389" y="1219200"/>
            <a:ext cx="8872658" cy="5114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85800" y="304800"/>
            <a:ext cx="5715000" cy="523220"/>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Transition probabilities</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71465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76200"/>
            <a:ext cx="8610600" cy="1077218"/>
          </a:xfrm>
          <a:prstGeom prst="rect">
            <a:avLst/>
          </a:prstGeom>
          <a:noFill/>
        </p:spPr>
        <p:txBody>
          <a:bodyPr wrap="square" rtlCol="0">
            <a:spAutoFit/>
          </a:bodyPr>
          <a:lstStyle/>
          <a:p>
            <a:r>
              <a:rPr lang="en-US" altLang="zh-CN" sz="3200" b="1" dirty="0">
                <a:solidFill>
                  <a:schemeClr val="bg1"/>
                </a:solidFill>
                <a:latin typeface="Times New Roman" panose="02020603050405020304" pitchFamily="18" charset="0"/>
                <a:cs typeface="Times New Roman" panose="02020603050405020304" pitchFamily="18" charset="0"/>
              </a:rPr>
              <a:t>Allowed and forbidden transitions,   E1,  M1,  E2  etc. </a:t>
            </a:r>
            <a:endParaRPr lang="zh-CN" altLang="en-US" sz="3200" b="1" dirty="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09600" y="1295400"/>
            <a:ext cx="7391400" cy="523220"/>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E1 or electric dipole, allowed, transitions</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609600" y="2057400"/>
            <a:ext cx="8229600" cy="1384995"/>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E1 transitions between  ground state levels and levels in t</a:t>
            </a:r>
            <a:r>
              <a:rPr lang="en-US" altLang="zh-CN" sz="2800" dirty="0">
                <a:solidFill>
                  <a:schemeClr val="bg1"/>
                </a:solidFill>
              </a:rPr>
              <a:t>h</a:t>
            </a:r>
            <a:r>
              <a:rPr lang="en-US" altLang="zh-CN" sz="2800" dirty="0">
                <a:solidFill>
                  <a:schemeClr val="bg1"/>
                </a:solidFill>
                <a:latin typeface="Times New Roman" panose="02020603050405020304" pitchFamily="18" charset="0"/>
                <a:cs typeface="Times New Roman" panose="02020603050405020304" pitchFamily="18" charset="0"/>
              </a:rPr>
              <a:t>e first excited configurations are called resonance transitions</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85800" y="3597057"/>
            <a:ext cx="8077200" cy="3108543"/>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Each class of transitions have their own set of </a:t>
            </a:r>
            <a:r>
              <a:rPr lang="en-US" altLang="zh-CN" sz="2800" dirty="0" err="1">
                <a:solidFill>
                  <a:schemeClr val="bg1"/>
                </a:solidFill>
                <a:latin typeface="Times New Roman" panose="02020603050405020304" pitchFamily="18" charset="0"/>
                <a:cs typeface="Times New Roman" panose="02020603050405020304" pitchFamily="18" charset="0"/>
              </a:rPr>
              <a:t>trnsition</a:t>
            </a:r>
            <a:r>
              <a:rPr lang="en-US" altLang="zh-CN" sz="2800" dirty="0">
                <a:solidFill>
                  <a:schemeClr val="bg1"/>
                </a:solidFill>
                <a:latin typeface="Times New Roman" panose="02020603050405020304" pitchFamily="18" charset="0"/>
                <a:cs typeface="Times New Roman" panose="02020603050405020304" pitchFamily="18" charset="0"/>
              </a:rPr>
              <a:t> rules</a:t>
            </a:r>
          </a:p>
          <a:p>
            <a:r>
              <a:rPr lang="en-US" altLang="zh-CN" sz="2800" dirty="0">
                <a:solidFill>
                  <a:schemeClr val="bg1"/>
                </a:solidFill>
                <a:latin typeface="Times New Roman" panose="02020603050405020304" pitchFamily="18" charset="0"/>
                <a:cs typeface="Times New Roman" panose="02020603050405020304" pitchFamily="18" charset="0"/>
              </a:rPr>
              <a:t>For E1</a:t>
            </a:r>
          </a:p>
          <a:p>
            <a:r>
              <a:rPr lang="en-US" altLang="zh-CN" sz="2800" dirty="0">
                <a:solidFill>
                  <a:schemeClr val="bg1"/>
                </a:solidFill>
                <a:latin typeface="Times New Roman" panose="02020603050405020304" pitchFamily="18" charset="0"/>
                <a:cs typeface="Times New Roman" panose="02020603050405020304" pitchFamily="18" charset="0"/>
              </a:rPr>
              <a:t>Parity</a:t>
            </a:r>
            <a:r>
              <a:rPr lang="zh-CN" altLang="en-US" sz="2800" dirty="0">
                <a:solidFill>
                  <a:schemeClr val="bg1"/>
                </a:solidFill>
                <a:latin typeface="Times New Roman" panose="02020603050405020304" pitchFamily="18" charset="0"/>
                <a:cs typeface="Times New Roman" panose="02020603050405020304" pitchFamily="18" charset="0"/>
              </a:rPr>
              <a:t> </a:t>
            </a:r>
            <a:r>
              <a:rPr lang="en-US" altLang="zh-CN" sz="2800" dirty="0">
                <a:solidFill>
                  <a:schemeClr val="bg1"/>
                </a:solidFill>
                <a:latin typeface="Times New Roman" panose="02020603050405020304" pitchFamily="18" charset="0"/>
                <a:cs typeface="Times New Roman" panose="02020603050405020304" pitchFamily="18" charset="0"/>
              </a:rPr>
              <a:t>must change</a:t>
            </a:r>
          </a:p>
          <a:p>
            <a:r>
              <a:rPr lang="en-US" altLang="zh-CN" sz="2800" dirty="0">
                <a:solidFill>
                  <a:schemeClr val="bg1"/>
                </a:solidFill>
                <a:latin typeface="Times New Roman" panose="02020603050405020304" pitchFamily="18" charset="0"/>
                <a:cs typeface="Times New Roman" panose="02020603050405020304" pitchFamily="18" charset="0"/>
              </a:rPr>
              <a:t>Spin should not change as the coulomb operator </a:t>
            </a:r>
            <a:r>
              <a:rPr lang="en-US" altLang="zh-CN" sz="2800" dirty="0">
                <a:solidFill>
                  <a:schemeClr val="bg1"/>
                </a:solidFill>
              </a:rPr>
              <a:t>h</a:t>
            </a:r>
            <a:r>
              <a:rPr lang="en-US" altLang="zh-CN" sz="2800" dirty="0">
                <a:solidFill>
                  <a:schemeClr val="bg1"/>
                </a:solidFill>
                <a:latin typeface="Times New Roman" panose="02020603050405020304" pitchFamily="18" charset="0"/>
                <a:cs typeface="Times New Roman" panose="02020603050405020304" pitchFamily="18" charset="0"/>
              </a:rPr>
              <a:t>as no spin involved and</a:t>
            </a:r>
          </a:p>
          <a:p>
            <a:r>
              <a:rPr lang="en-US" altLang="zh-CN" sz="2800" dirty="0" err="1">
                <a:solidFill>
                  <a:schemeClr val="bg1"/>
                </a:solidFill>
                <a:latin typeface="Times New Roman" panose="02020603050405020304" pitchFamily="18" charset="0"/>
                <a:cs typeface="Times New Roman" panose="02020603050405020304" pitchFamily="18" charset="0"/>
              </a:rPr>
              <a:t>Δj</a:t>
            </a:r>
            <a:r>
              <a:rPr lang="en-US" altLang="zh-CN" sz="2800" dirty="0">
                <a:solidFill>
                  <a:schemeClr val="bg1"/>
                </a:solidFill>
                <a:latin typeface="Times New Roman" panose="02020603050405020304" pitchFamily="18" charset="0"/>
                <a:cs typeface="Times New Roman" panose="02020603050405020304" pitchFamily="18" charset="0"/>
              </a:rPr>
              <a:t> = 0, +- 1, but never j = 0 to j = 0, totally forbidden</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54722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57200"/>
            <a:ext cx="8534400" cy="954107"/>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All transitions that are NOT  E1, i.e. not from the first term in the transition operator expansion, are </a:t>
            </a:r>
            <a:r>
              <a:rPr lang="en-US" altLang="zh-CN" sz="2800" b="1" dirty="0">
                <a:solidFill>
                  <a:schemeClr val="bg1"/>
                </a:solidFill>
                <a:latin typeface="Times New Roman" panose="02020603050405020304" pitchFamily="18" charset="0"/>
                <a:cs typeface="Times New Roman" panose="02020603050405020304" pitchFamily="18" charset="0"/>
              </a:rPr>
              <a:t>forbidden.</a:t>
            </a:r>
            <a:endParaRPr lang="zh-CN" altLang="en-US" sz="2800" b="1" dirty="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09600" y="1905000"/>
            <a:ext cx="7239000" cy="954107"/>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The first forbidden transition is an M1, or magnetic dipole</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533400" y="3124200"/>
            <a:ext cx="7848600" cy="523220"/>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The transition rules are different to E1 transitions</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09600" y="3962400"/>
            <a:ext cx="8077200" cy="954107"/>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No change of parity, a spin change is allowed and again </a:t>
            </a:r>
            <a:r>
              <a:rPr lang="el-GR" altLang="zh-CN" sz="2800" dirty="0">
                <a:solidFill>
                  <a:schemeClr val="bg1"/>
                </a:solidFill>
                <a:latin typeface="Times New Roman" panose="02020603050405020304" pitchFamily="18" charset="0"/>
                <a:cs typeface="Times New Roman" panose="02020603050405020304" pitchFamily="18" charset="0"/>
              </a:rPr>
              <a:t>Δ</a:t>
            </a:r>
            <a:r>
              <a:rPr lang="en-US" altLang="zh-CN" sz="2800" dirty="0">
                <a:solidFill>
                  <a:schemeClr val="bg1"/>
                </a:solidFill>
                <a:latin typeface="Times New Roman" panose="02020603050405020304" pitchFamily="18" charset="0"/>
                <a:cs typeface="Times New Roman" panose="02020603050405020304" pitchFamily="18" charset="0"/>
              </a:rPr>
              <a:t>J = 0 or +_ 1,  J = 0  to J== 0 is OK</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85800" y="5181600"/>
            <a:ext cx="8610600" cy="523220"/>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AND, very important, t</a:t>
            </a:r>
            <a:r>
              <a:rPr lang="en-US" altLang="zh-CN" sz="2800" dirty="0">
                <a:solidFill>
                  <a:schemeClr val="bg1"/>
                </a:solidFill>
              </a:rPr>
              <a:t>h</a:t>
            </a:r>
            <a:r>
              <a:rPr lang="en-US" altLang="zh-CN" sz="2800" dirty="0">
                <a:solidFill>
                  <a:schemeClr val="bg1"/>
                </a:solidFill>
                <a:latin typeface="Times New Roman" panose="02020603050405020304" pitchFamily="18" charset="0"/>
                <a:cs typeface="Times New Roman" panose="02020603050405020304" pitchFamily="18" charset="0"/>
              </a:rPr>
              <a:t>e  rate is very easy to calculate</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446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62" y="228600"/>
            <a:ext cx="593407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4688" y="1828800"/>
            <a:ext cx="2714625"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3200400"/>
            <a:ext cx="3352800"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57200" y="4532293"/>
            <a:ext cx="8305800" cy="954107"/>
          </a:xfrm>
          <a:prstGeom prst="rect">
            <a:avLst/>
          </a:prstGeom>
          <a:noFill/>
        </p:spPr>
        <p:txBody>
          <a:bodyPr wrap="square" rtlCol="0">
            <a:spAutoFit/>
          </a:bodyPr>
          <a:lstStyle/>
          <a:p>
            <a:pPr algn="just"/>
            <a:r>
              <a:rPr lang="en-US" altLang="zh-CN" sz="2800" dirty="0">
                <a:solidFill>
                  <a:schemeClr val="bg1"/>
                </a:solidFill>
                <a:latin typeface="Times New Roman" panose="02020603050405020304" pitchFamily="18" charset="0"/>
                <a:cs typeface="Times New Roman" panose="02020603050405020304" pitchFamily="18" charset="0"/>
              </a:rPr>
              <a:t>For M1 transitions, S does not depend on the wave function and is hence very easy to calculate.</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533400" y="5638800"/>
            <a:ext cx="8001000" cy="954107"/>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If we use experimental values for </a:t>
            </a:r>
            <a:r>
              <a:rPr lang="el-GR" altLang="zh-CN" sz="2800" dirty="0">
                <a:solidFill>
                  <a:schemeClr val="bg1"/>
                </a:solidFill>
                <a:latin typeface="Times New Roman" panose="02020603050405020304" pitchFamily="18" charset="0"/>
                <a:cs typeface="Times New Roman" panose="02020603050405020304" pitchFamily="18" charset="0"/>
              </a:rPr>
              <a:t>Δ</a:t>
            </a:r>
            <a:r>
              <a:rPr lang="en-US" altLang="zh-CN" sz="2800" dirty="0">
                <a:solidFill>
                  <a:schemeClr val="bg1"/>
                </a:solidFill>
                <a:latin typeface="Times New Roman" panose="02020603050405020304" pitchFamily="18" charset="0"/>
                <a:cs typeface="Times New Roman" panose="02020603050405020304" pitchFamily="18" charset="0"/>
              </a:rPr>
              <a:t>E t</a:t>
            </a:r>
            <a:r>
              <a:rPr lang="en-US" altLang="zh-CN" sz="2800" dirty="0">
                <a:solidFill>
                  <a:schemeClr val="bg1"/>
                </a:solidFill>
              </a:rPr>
              <a:t>h</a:t>
            </a:r>
            <a:r>
              <a:rPr lang="en-US" altLang="zh-CN" sz="2800" dirty="0">
                <a:solidFill>
                  <a:schemeClr val="bg1"/>
                </a:solidFill>
                <a:latin typeface="Times New Roman" panose="02020603050405020304" pitchFamily="18" charset="0"/>
                <a:cs typeface="Times New Roman" panose="02020603050405020304" pitchFamily="18" charset="0"/>
              </a:rPr>
              <a:t>en t</a:t>
            </a:r>
            <a:r>
              <a:rPr lang="en-US" altLang="zh-CN" sz="2800" dirty="0">
                <a:solidFill>
                  <a:schemeClr val="bg1"/>
                </a:solidFill>
              </a:rPr>
              <a:t>h</a:t>
            </a:r>
            <a:r>
              <a:rPr lang="en-US" altLang="zh-CN" sz="2800" dirty="0">
                <a:solidFill>
                  <a:schemeClr val="bg1"/>
                </a:solidFill>
                <a:latin typeface="Times New Roman" panose="02020603050405020304" pitchFamily="18" charset="0"/>
                <a:cs typeface="Times New Roman" panose="02020603050405020304" pitchFamily="18" charset="0"/>
              </a:rPr>
              <a:t>e M1 rate is known very well</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665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098" y="381000"/>
            <a:ext cx="8489302" cy="954107"/>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The M1 case is very unique but other forbidden transitions are also not so difficult to deal with</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57200" y="1865293"/>
            <a:ext cx="8001000" cy="954107"/>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Just a different operator, between the two wave functions in t</a:t>
            </a:r>
            <a:r>
              <a:rPr lang="en-US" altLang="zh-CN" sz="2800" dirty="0">
                <a:solidFill>
                  <a:schemeClr val="bg1"/>
                </a:solidFill>
              </a:rPr>
              <a:t>h</a:t>
            </a:r>
            <a:r>
              <a:rPr lang="en-US" altLang="zh-CN" sz="2800" dirty="0">
                <a:solidFill>
                  <a:schemeClr val="bg1"/>
                </a:solidFill>
                <a:latin typeface="Times New Roman" panose="02020603050405020304" pitchFamily="18" charset="0"/>
                <a:cs typeface="Times New Roman" panose="02020603050405020304" pitchFamily="18" charset="0"/>
              </a:rPr>
              <a:t>e </a:t>
            </a:r>
            <a:r>
              <a:rPr lang="en-US" altLang="zh-CN" sz="2800" dirty="0" err="1">
                <a:solidFill>
                  <a:schemeClr val="bg1"/>
                </a:solidFill>
                <a:latin typeface="Times New Roman" panose="02020603050405020304" pitchFamily="18" charset="0"/>
                <a:cs typeface="Times New Roman" panose="02020603050405020304" pitchFamily="18" charset="0"/>
              </a:rPr>
              <a:t>matix</a:t>
            </a:r>
            <a:r>
              <a:rPr lang="en-US" altLang="zh-CN" sz="2800" dirty="0">
                <a:solidFill>
                  <a:schemeClr val="bg1"/>
                </a:solidFill>
                <a:latin typeface="Times New Roman" panose="02020603050405020304" pitchFamily="18" charset="0"/>
                <a:cs typeface="Times New Roman" panose="02020603050405020304" pitchFamily="18" charset="0"/>
              </a:rPr>
              <a:t> element</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33873" y="3263205"/>
            <a:ext cx="8329127" cy="1384995"/>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So, bottom line, do not be worried by forbidden transitions. Many can be seen and used in diagnostics in fusion plasma spectra.</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57200" y="5370493"/>
            <a:ext cx="8305800" cy="954107"/>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What are difficult to deal with are transitions we like to call un-expected. “We” being Tomas </a:t>
            </a:r>
            <a:r>
              <a:rPr lang="en-US" altLang="zh-CN" sz="2800" dirty="0" err="1">
                <a:solidFill>
                  <a:schemeClr val="bg1"/>
                </a:solidFill>
                <a:latin typeface="Times New Roman" panose="02020603050405020304" pitchFamily="18" charset="0"/>
                <a:cs typeface="Times New Roman" panose="02020603050405020304" pitchFamily="18" charset="0"/>
              </a:rPr>
              <a:t>Brage</a:t>
            </a:r>
            <a:r>
              <a:rPr lang="en-US" altLang="zh-CN" sz="2800" dirty="0">
                <a:solidFill>
                  <a:schemeClr val="bg1"/>
                </a:solidFill>
                <a:latin typeface="Times New Roman" panose="02020603050405020304" pitchFamily="18" charset="0"/>
                <a:cs typeface="Times New Roman" panose="02020603050405020304" pitchFamily="18" charset="0"/>
              </a:rPr>
              <a:t> and myself.</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8508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9043" y="342089"/>
            <a:ext cx="5715000" cy="584775"/>
          </a:xfrm>
          <a:prstGeom prst="rect">
            <a:avLst/>
          </a:prstGeom>
          <a:noFill/>
        </p:spPr>
        <p:txBody>
          <a:bodyPr wrap="square" rtlCol="0">
            <a:spAutoFit/>
          </a:bodyPr>
          <a:lstStyle/>
          <a:p>
            <a:r>
              <a:rPr lang="en-US" altLang="zh-CN" sz="3200" b="1" dirty="0">
                <a:solidFill>
                  <a:schemeClr val="bg1"/>
                </a:solidFill>
                <a:latin typeface="Times New Roman" panose="02020603050405020304" pitchFamily="18" charset="0"/>
                <a:cs typeface="Times New Roman" panose="02020603050405020304" pitchFamily="18" charset="0"/>
              </a:rPr>
              <a:t>Unexpected transitions</a:t>
            </a:r>
            <a:endParaRPr lang="zh-CN" altLang="en-US" sz="3200" b="1" dirty="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09600" y="1358205"/>
            <a:ext cx="7696200" cy="1384995"/>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A good example of w</a:t>
            </a:r>
            <a:r>
              <a:rPr lang="en-US" altLang="zh-CN" sz="2800" dirty="0">
                <a:solidFill>
                  <a:schemeClr val="bg1"/>
                </a:solidFill>
              </a:rPr>
              <a:t>h</a:t>
            </a:r>
            <a:r>
              <a:rPr lang="en-US" altLang="zh-CN" sz="2800" dirty="0">
                <a:solidFill>
                  <a:schemeClr val="bg1"/>
                </a:solidFill>
                <a:latin typeface="Times New Roman" panose="02020603050405020304" pitchFamily="18" charset="0"/>
                <a:cs typeface="Times New Roman" panose="02020603050405020304" pitchFamily="18" charset="0"/>
              </a:rPr>
              <a:t>at  we mean </a:t>
            </a:r>
            <a:r>
              <a:rPr lang="en-US" altLang="zh-CN" sz="2800" dirty="0">
                <a:solidFill>
                  <a:schemeClr val="bg1"/>
                </a:solidFill>
              </a:rPr>
              <a:t>h</a:t>
            </a:r>
            <a:r>
              <a:rPr lang="en-US" altLang="zh-CN" sz="2800" dirty="0">
                <a:solidFill>
                  <a:schemeClr val="bg1"/>
                </a:solidFill>
                <a:latin typeface="Times New Roman" panose="02020603050405020304" pitchFamily="18" charset="0"/>
                <a:cs typeface="Times New Roman" panose="02020603050405020304" pitchFamily="18" charset="0"/>
              </a:rPr>
              <a:t>ere is: </a:t>
            </a:r>
          </a:p>
          <a:p>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dirty="0">
                <a:solidFill>
                  <a:schemeClr val="bg1"/>
                </a:solidFill>
                <a:latin typeface="Times New Roman" panose="02020603050405020304" pitchFamily="18" charset="0"/>
                <a:cs typeface="Times New Roman" panose="02020603050405020304" pitchFamily="18" charset="0"/>
              </a:rPr>
              <a:t>1s</a:t>
            </a:r>
            <a:r>
              <a:rPr lang="en-US" altLang="zh-CN" sz="2800" baseline="30000" dirty="0">
                <a:solidFill>
                  <a:schemeClr val="bg1"/>
                </a:solidFill>
                <a:latin typeface="Times New Roman" panose="02020603050405020304" pitchFamily="18" charset="0"/>
                <a:cs typeface="Times New Roman" panose="02020603050405020304" pitchFamily="18" charset="0"/>
              </a:rPr>
              <a:t>2</a:t>
            </a:r>
            <a:r>
              <a:rPr lang="en-US" altLang="zh-CN" sz="2800" dirty="0">
                <a:solidFill>
                  <a:schemeClr val="bg1"/>
                </a:solidFill>
                <a:latin typeface="Times New Roman" panose="02020603050405020304" pitchFamily="18" charset="0"/>
                <a:cs typeface="Times New Roman" panose="02020603050405020304" pitchFamily="18" charset="0"/>
              </a:rPr>
              <a:t> </a:t>
            </a:r>
            <a:r>
              <a:rPr lang="en-US" altLang="zh-CN" sz="2800" baseline="30000" dirty="0">
                <a:solidFill>
                  <a:schemeClr val="bg1"/>
                </a:solidFill>
                <a:latin typeface="Times New Roman" panose="02020603050405020304" pitchFamily="18" charset="0"/>
                <a:cs typeface="Times New Roman" panose="02020603050405020304" pitchFamily="18" charset="0"/>
              </a:rPr>
              <a:t>1</a:t>
            </a:r>
            <a:r>
              <a:rPr lang="en-US" altLang="zh-CN" sz="2800" dirty="0">
                <a:solidFill>
                  <a:schemeClr val="bg1"/>
                </a:solidFill>
                <a:latin typeface="Times New Roman" panose="02020603050405020304" pitchFamily="18" charset="0"/>
                <a:cs typeface="Times New Roman" panose="02020603050405020304" pitchFamily="18" charset="0"/>
              </a:rPr>
              <a:t>S</a:t>
            </a:r>
            <a:r>
              <a:rPr lang="en-US" altLang="zh-CN" sz="2800" baseline="-25000" dirty="0">
                <a:solidFill>
                  <a:schemeClr val="bg1"/>
                </a:solidFill>
                <a:latin typeface="Times New Roman" panose="02020603050405020304" pitchFamily="18" charset="0"/>
                <a:cs typeface="Times New Roman" panose="02020603050405020304" pitchFamily="18" charset="0"/>
              </a:rPr>
              <a:t>0</a:t>
            </a:r>
            <a:r>
              <a:rPr lang="en-US" altLang="zh-CN" sz="2800" dirty="0">
                <a:solidFill>
                  <a:schemeClr val="bg1"/>
                </a:solidFill>
                <a:latin typeface="Times New Roman" panose="02020603050405020304" pitchFamily="18" charset="0"/>
                <a:cs typeface="Times New Roman" panose="02020603050405020304" pitchFamily="18" charset="0"/>
              </a:rPr>
              <a:t>  -  1s2p </a:t>
            </a:r>
            <a:r>
              <a:rPr lang="en-US" altLang="zh-CN" sz="2800" baseline="30000" dirty="0">
                <a:solidFill>
                  <a:schemeClr val="bg1"/>
                </a:solidFill>
                <a:latin typeface="Times New Roman" panose="02020603050405020304" pitchFamily="18" charset="0"/>
                <a:cs typeface="Times New Roman" panose="02020603050405020304" pitchFamily="18" charset="0"/>
              </a:rPr>
              <a:t>3</a:t>
            </a:r>
            <a:r>
              <a:rPr lang="en-US" altLang="zh-CN" sz="2800" dirty="0">
                <a:solidFill>
                  <a:schemeClr val="bg1"/>
                </a:solidFill>
                <a:latin typeface="Times New Roman" panose="02020603050405020304" pitchFamily="18" charset="0"/>
                <a:cs typeface="Times New Roman" panose="02020603050405020304" pitchFamily="18" charset="0"/>
              </a:rPr>
              <a:t>P</a:t>
            </a:r>
            <a:r>
              <a:rPr lang="en-US" altLang="zh-CN" sz="2800" baseline="-25000" dirty="0">
                <a:solidFill>
                  <a:schemeClr val="bg1"/>
                </a:solidFill>
                <a:latin typeface="Times New Roman" panose="02020603050405020304" pitchFamily="18" charset="0"/>
                <a:cs typeface="Times New Roman" panose="02020603050405020304" pitchFamily="18" charset="0"/>
              </a:rPr>
              <a:t>1</a:t>
            </a:r>
            <a:r>
              <a:rPr lang="en-US" altLang="zh-CN" sz="2800" dirty="0">
                <a:solidFill>
                  <a:schemeClr val="bg1"/>
                </a:solidFill>
                <a:latin typeface="Times New Roman" panose="02020603050405020304" pitchFamily="18" charset="0"/>
                <a:cs typeface="Times New Roman" panose="02020603050405020304" pitchFamily="18" charset="0"/>
              </a:rPr>
              <a:t>   transition in </a:t>
            </a:r>
            <a:r>
              <a:rPr lang="zh-CN" altLang="en-US" sz="2800" dirty="0">
                <a:solidFill>
                  <a:schemeClr val="bg1"/>
                </a:solidFill>
                <a:latin typeface="Times New Roman" panose="02020603050405020304" pitchFamily="18" charset="0"/>
                <a:cs typeface="Times New Roman" panose="02020603050405020304" pitchFamily="18" charset="0"/>
              </a:rPr>
              <a:t> </a:t>
            </a:r>
            <a:r>
              <a:rPr lang="en-US" altLang="zh-CN" sz="2800" dirty="0">
                <a:solidFill>
                  <a:schemeClr val="bg1"/>
                </a:solidFill>
                <a:latin typeface="Times New Roman" panose="02020603050405020304" pitchFamily="18" charset="0"/>
                <a:cs typeface="Times New Roman" panose="02020603050405020304" pitchFamily="18" charset="0"/>
              </a:rPr>
              <a:t>like ions </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685800" y="3210580"/>
            <a:ext cx="5029200" cy="523220"/>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W</a:t>
            </a:r>
            <a:r>
              <a:rPr lang="en-US" altLang="zh-CN" sz="2800" dirty="0">
                <a:solidFill>
                  <a:schemeClr val="bg1"/>
                </a:solidFill>
              </a:rPr>
              <a:t>h</a:t>
            </a:r>
            <a:r>
              <a:rPr lang="en-US" altLang="zh-CN" sz="2800" dirty="0">
                <a:solidFill>
                  <a:schemeClr val="bg1"/>
                </a:solidFill>
                <a:latin typeface="Times New Roman" panose="02020603050405020304" pitchFamily="18" charset="0"/>
                <a:cs typeface="Times New Roman" panose="02020603050405020304" pitchFamily="18" charset="0"/>
              </a:rPr>
              <a:t>y is t</a:t>
            </a:r>
            <a:r>
              <a:rPr lang="en-US" altLang="zh-CN" sz="2800" dirty="0">
                <a:solidFill>
                  <a:schemeClr val="bg1"/>
                </a:solidFill>
              </a:rPr>
              <a:t>h</a:t>
            </a:r>
            <a:r>
              <a:rPr lang="en-US" altLang="zh-CN" sz="2800" dirty="0">
                <a:solidFill>
                  <a:schemeClr val="bg1"/>
                </a:solidFill>
                <a:latin typeface="Times New Roman" panose="02020603050405020304" pitchFamily="18" charset="0"/>
                <a:cs typeface="Times New Roman" panose="02020603050405020304" pitchFamily="18" charset="0"/>
              </a:rPr>
              <a:t>is unexpected ?</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09600" y="4303693"/>
            <a:ext cx="7848600" cy="954107"/>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It full fills t</a:t>
            </a:r>
            <a:r>
              <a:rPr lang="en-US" altLang="zh-CN" sz="2800" dirty="0">
                <a:solidFill>
                  <a:schemeClr val="bg1"/>
                </a:solidFill>
              </a:rPr>
              <a:t>h</a:t>
            </a:r>
            <a:r>
              <a:rPr lang="en-US" altLang="zh-CN" sz="2800" dirty="0">
                <a:solidFill>
                  <a:schemeClr val="bg1"/>
                </a:solidFill>
                <a:latin typeface="Times New Roman" panose="02020603050405020304" pitchFamily="18" charset="0"/>
                <a:cs typeface="Times New Roman" panose="02020603050405020304" pitchFamily="18" charset="0"/>
              </a:rPr>
              <a:t>e properties of an E1 transition, except </a:t>
            </a:r>
            <a:r>
              <a:rPr lang="el-GR" altLang="zh-CN" sz="2800" dirty="0">
                <a:solidFill>
                  <a:schemeClr val="bg1"/>
                </a:solidFill>
                <a:latin typeface="Times New Roman" panose="02020603050405020304" pitchFamily="18" charset="0"/>
                <a:cs typeface="Times New Roman" panose="02020603050405020304" pitchFamily="18" charset="0"/>
              </a:rPr>
              <a:t>Δ</a:t>
            </a:r>
            <a:r>
              <a:rPr lang="en-US" altLang="zh-CN" sz="2800" dirty="0">
                <a:solidFill>
                  <a:schemeClr val="bg1"/>
                </a:solidFill>
                <a:latin typeface="Times New Roman" panose="02020603050405020304" pitchFamily="18" charset="0"/>
                <a:cs typeface="Times New Roman" panose="02020603050405020304" pitchFamily="18" charset="0"/>
              </a:rPr>
              <a:t>S is not zero</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09600" y="5877580"/>
            <a:ext cx="8305800" cy="523220"/>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Lets look again at t</a:t>
            </a:r>
            <a:r>
              <a:rPr lang="en-US" altLang="zh-CN" sz="2800" dirty="0">
                <a:solidFill>
                  <a:schemeClr val="bg1"/>
                </a:solidFill>
              </a:rPr>
              <a:t>h</a:t>
            </a:r>
            <a:r>
              <a:rPr lang="en-US" altLang="zh-CN" sz="2800" dirty="0">
                <a:solidFill>
                  <a:schemeClr val="bg1"/>
                </a:solidFill>
                <a:latin typeface="Times New Roman" panose="02020603050405020304" pitchFamily="18" charset="0"/>
                <a:cs typeface="Times New Roman" panose="02020603050405020304" pitchFamily="18" charset="0"/>
              </a:rPr>
              <a:t>e wave function for t</a:t>
            </a:r>
            <a:r>
              <a:rPr lang="en-US" altLang="zh-CN" sz="2800" dirty="0">
                <a:solidFill>
                  <a:schemeClr val="bg1"/>
                </a:solidFill>
              </a:rPr>
              <a:t>h</a:t>
            </a:r>
            <a:r>
              <a:rPr lang="en-US" altLang="zh-CN" sz="2800" dirty="0">
                <a:solidFill>
                  <a:schemeClr val="bg1"/>
                </a:solidFill>
                <a:latin typeface="Times New Roman" panose="02020603050405020304" pitchFamily="18" charset="0"/>
                <a:cs typeface="Times New Roman" panose="02020603050405020304" pitchFamily="18" charset="0"/>
              </a:rPr>
              <a:t>is </a:t>
            </a:r>
            <a:r>
              <a:rPr lang="en-US" altLang="zh-CN" sz="2800" baseline="30000" dirty="0">
                <a:solidFill>
                  <a:schemeClr val="bg1"/>
                </a:solidFill>
                <a:latin typeface="Times New Roman" panose="02020603050405020304" pitchFamily="18" charset="0"/>
                <a:cs typeface="Times New Roman" panose="02020603050405020304" pitchFamily="18" charset="0"/>
              </a:rPr>
              <a:t>3</a:t>
            </a:r>
            <a:r>
              <a:rPr lang="en-US" altLang="zh-CN" sz="2800" dirty="0">
                <a:solidFill>
                  <a:schemeClr val="bg1"/>
                </a:solidFill>
                <a:latin typeface="Times New Roman" panose="02020603050405020304" pitchFamily="18" charset="0"/>
                <a:cs typeface="Times New Roman" panose="02020603050405020304" pitchFamily="18" charset="0"/>
              </a:rPr>
              <a:t>P</a:t>
            </a:r>
            <a:r>
              <a:rPr lang="en-US" altLang="zh-CN" sz="2800" baseline="-25000" dirty="0">
                <a:solidFill>
                  <a:schemeClr val="bg1"/>
                </a:solidFill>
                <a:latin typeface="Times New Roman" panose="02020603050405020304" pitchFamily="18" charset="0"/>
                <a:cs typeface="Times New Roman" panose="02020603050405020304" pitchFamily="18" charset="0"/>
              </a:rPr>
              <a:t>1</a:t>
            </a:r>
            <a:r>
              <a:rPr lang="en-US" altLang="zh-CN" sz="2800" dirty="0">
                <a:solidFill>
                  <a:schemeClr val="bg1"/>
                </a:solidFill>
                <a:latin typeface="Times New Roman" panose="02020603050405020304" pitchFamily="18" charset="0"/>
                <a:cs typeface="Times New Roman" panose="02020603050405020304" pitchFamily="18" charset="0"/>
              </a:rPr>
              <a:t> level</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8455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188" y="533400"/>
            <a:ext cx="8682037"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30188" y="5105400"/>
            <a:ext cx="8456612" cy="1384995"/>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T</a:t>
            </a:r>
            <a:r>
              <a:rPr lang="en-US" altLang="zh-CN" sz="2800" dirty="0">
                <a:solidFill>
                  <a:schemeClr val="bg1"/>
                </a:solidFill>
              </a:rPr>
              <a:t>h</a:t>
            </a:r>
            <a:r>
              <a:rPr lang="en-US" altLang="zh-CN" sz="2800" dirty="0">
                <a:solidFill>
                  <a:schemeClr val="bg1"/>
                </a:solidFill>
                <a:latin typeface="Times New Roman" panose="02020603050405020304" pitchFamily="18" charset="0"/>
                <a:cs typeface="Times New Roman" panose="02020603050405020304" pitchFamily="18" charset="0"/>
              </a:rPr>
              <a:t>e contribution of t</a:t>
            </a:r>
            <a:r>
              <a:rPr lang="en-US" altLang="zh-CN" sz="2800" dirty="0">
                <a:solidFill>
                  <a:schemeClr val="bg1"/>
                </a:solidFill>
              </a:rPr>
              <a:t>h</a:t>
            </a:r>
            <a:r>
              <a:rPr lang="en-US" altLang="zh-CN" sz="2800" dirty="0">
                <a:solidFill>
                  <a:schemeClr val="bg1"/>
                </a:solidFill>
                <a:latin typeface="Times New Roman" panose="02020603050405020304" pitchFamily="18" charset="0"/>
                <a:cs typeface="Times New Roman" panose="02020603050405020304" pitchFamily="18" charset="0"/>
              </a:rPr>
              <a:t>e </a:t>
            </a:r>
            <a:r>
              <a:rPr lang="en-US" altLang="zh-CN" sz="2800" baseline="30000" dirty="0">
                <a:solidFill>
                  <a:schemeClr val="bg1"/>
                </a:solidFill>
                <a:latin typeface="Times New Roman" panose="02020603050405020304" pitchFamily="18" charset="0"/>
                <a:cs typeface="Times New Roman" panose="02020603050405020304" pitchFamily="18" charset="0"/>
              </a:rPr>
              <a:t>1</a:t>
            </a:r>
            <a:r>
              <a:rPr lang="en-US" altLang="zh-CN" sz="2800" dirty="0">
                <a:solidFill>
                  <a:schemeClr val="bg1"/>
                </a:solidFill>
                <a:latin typeface="Times New Roman" panose="02020603050405020304" pitchFamily="18" charset="0"/>
                <a:cs typeface="Times New Roman" panose="02020603050405020304" pitchFamily="18" charset="0"/>
              </a:rPr>
              <a:t>P</a:t>
            </a:r>
            <a:r>
              <a:rPr lang="en-US" altLang="zh-CN" sz="2800" baseline="-25000" dirty="0">
                <a:solidFill>
                  <a:schemeClr val="bg1"/>
                </a:solidFill>
                <a:latin typeface="Times New Roman" panose="02020603050405020304" pitchFamily="18" charset="0"/>
                <a:cs typeface="Times New Roman" panose="02020603050405020304" pitchFamily="18" charset="0"/>
              </a:rPr>
              <a:t>1</a:t>
            </a:r>
            <a:r>
              <a:rPr lang="en-US" altLang="zh-CN" sz="2800" dirty="0">
                <a:solidFill>
                  <a:schemeClr val="bg1"/>
                </a:solidFill>
                <a:latin typeface="Times New Roman" panose="02020603050405020304" pitchFamily="18" charset="0"/>
                <a:cs typeface="Times New Roman" panose="02020603050405020304" pitchFamily="18" charset="0"/>
              </a:rPr>
              <a:t> level increases along t</a:t>
            </a:r>
            <a:r>
              <a:rPr lang="en-US" altLang="zh-CN" sz="2800" dirty="0">
                <a:solidFill>
                  <a:schemeClr val="bg1"/>
                </a:solidFill>
              </a:rPr>
              <a:t>h</a:t>
            </a:r>
            <a:r>
              <a:rPr lang="en-US" altLang="zh-CN" sz="2800" dirty="0">
                <a:solidFill>
                  <a:schemeClr val="bg1"/>
                </a:solidFill>
                <a:latin typeface="Times New Roman" panose="02020603050405020304" pitchFamily="18" charset="0"/>
                <a:cs typeface="Times New Roman" panose="02020603050405020304" pitchFamily="18" charset="0"/>
              </a:rPr>
              <a:t>e sequence, and t</a:t>
            </a:r>
            <a:r>
              <a:rPr lang="en-US" altLang="zh-CN" sz="2800" dirty="0">
                <a:solidFill>
                  <a:schemeClr val="bg1"/>
                </a:solidFill>
              </a:rPr>
              <a:t>h</a:t>
            </a:r>
            <a:r>
              <a:rPr lang="en-US" altLang="zh-CN" sz="2800" dirty="0">
                <a:solidFill>
                  <a:schemeClr val="bg1"/>
                </a:solidFill>
                <a:latin typeface="Times New Roman" panose="02020603050405020304" pitchFamily="18" charset="0"/>
                <a:cs typeface="Times New Roman" panose="02020603050405020304" pitchFamily="18" charset="0"/>
              </a:rPr>
              <a:t>is “mixing” means t</a:t>
            </a:r>
            <a:r>
              <a:rPr lang="en-US" altLang="zh-CN" sz="2800" dirty="0">
                <a:solidFill>
                  <a:schemeClr val="bg1"/>
                </a:solidFill>
              </a:rPr>
              <a:t>h</a:t>
            </a:r>
            <a:r>
              <a:rPr lang="en-US" altLang="zh-CN" sz="2800" dirty="0">
                <a:solidFill>
                  <a:schemeClr val="bg1"/>
                </a:solidFill>
                <a:latin typeface="Times New Roman" panose="02020603050405020304" pitchFamily="18" charset="0"/>
                <a:cs typeface="Times New Roman" panose="02020603050405020304" pitchFamily="18" charset="0"/>
              </a:rPr>
              <a:t>at t</a:t>
            </a:r>
            <a:r>
              <a:rPr lang="en-US" altLang="zh-CN" sz="2800" dirty="0">
                <a:solidFill>
                  <a:schemeClr val="bg1"/>
                </a:solidFill>
              </a:rPr>
              <a:t>h</a:t>
            </a:r>
            <a:r>
              <a:rPr lang="en-US" altLang="zh-CN" sz="2800" dirty="0">
                <a:solidFill>
                  <a:schemeClr val="bg1"/>
                </a:solidFill>
                <a:latin typeface="Times New Roman" panose="02020603050405020304" pitchFamily="18" charset="0"/>
                <a:cs typeface="Times New Roman" panose="02020603050405020304" pitchFamily="18" charset="0"/>
              </a:rPr>
              <a:t>e </a:t>
            </a:r>
            <a:r>
              <a:rPr lang="en-US" altLang="zh-CN" sz="2800" baseline="30000" dirty="0">
                <a:solidFill>
                  <a:schemeClr val="bg1"/>
                </a:solidFill>
                <a:latin typeface="Times New Roman" panose="02020603050405020304" pitchFamily="18" charset="0"/>
                <a:cs typeface="Times New Roman" panose="02020603050405020304" pitchFamily="18" charset="0"/>
              </a:rPr>
              <a:t>3</a:t>
            </a:r>
            <a:r>
              <a:rPr lang="en-US" altLang="zh-CN" sz="2800" dirty="0">
                <a:solidFill>
                  <a:schemeClr val="bg1"/>
                </a:solidFill>
                <a:latin typeface="Times New Roman" panose="02020603050405020304" pitchFamily="18" charset="0"/>
                <a:cs typeface="Times New Roman" panose="02020603050405020304" pitchFamily="18" charset="0"/>
              </a:rPr>
              <a:t>P1 level does in fact decay as an E1 transition</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09813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467380"/>
            <a:ext cx="8382000" cy="584775"/>
          </a:xfrm>
          <a:prstGeom prst="rect">
            <a:avLst/>
          </a:prstGeom>
          <a:noFill/>
        </p:spPr>
        <p:txBody>
          <a:bodyPr wrap="square" rtlCol="0">
            <a:spAutoFit/>
          </a:bodyPr>
          <a:lstStyle/>
          <a:p>
            <a:r>
              <a:rPr lang="en-US" altLang="zh-CN" sz="3200" dirty="0">
                <a:solidFill>
                  <a:schemeClr val="bg1"/>
                </a:solidFill>
                <a:latin typeface="Times New Roman" panose="02020603050405020304" pitchFamily="18" charset="0"/>
                <a:cs typeface="Times New Roman" panose="02020603050405020304" pitchFamily="18" charset="0"/>
              </a:rPr>
              <a:t>Such mixings are notoriously difficult to calculate</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81000" y="1325940"/>
            <a:ext cx="8534400" cy="1569660"/>
          </a:xfrm>
          <a:prstGeom prst="rect">
            <a:avLst/>
          </a:prstGeom>
          <a:noFill/>
        </p:spPr>
        <p:txBody>
          <a:bodyPr wrap="square" rtlCol="0">
            <a:spAutoFit/>
          </a:bodyPr>
          <a:lstStyle/>
          <a:p>
            <a:r>
              <a:rPr lang="en-US" altLang="zh-CN" sz="3200" dirty="0">
                <a:solidFill>
                  <a:schemeClr val="bg1"/>
                </a:solidFill>
                <a:latin typeface="Times New Roman" panose="02020603050405020304" pitchFamily="18" charset="0"/>
                <a:cs typeface="Times New Roman" panose="02020603050405020304" pitchFamily="18" charset="0"/>
              </a:rPr>
              <a:t>Hence unexpected transitions, ones that are caused by a mixing of wave functions, are much more difficult to deal with than forbidden transitions</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04800" y="3441918"/>
            <a:ext cx="8686800" cy="1815882"/>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After many years of comparing experimental and calculated rates for such transitions, spin-forbidden or inter-combination lines, there is at least some confidence in the </a:t>
            </a:r>
            <a:r>
              <a:rPr lang="en-US" altLang="zh-CN" sz="2800" dirty="0" err="1">
                <a:solidFill>
                  <a:schemeClr val="bg1"/>
                </a:solidFill>
                <a:latin typeface="Times New Roman" panose="02020603050405020304" pitchFamily="18" charset="0"/>
                <a:cs typeface="Times New Roman" panose="02020603050405020304" pitchFamily="18" charset="0"/>
              </a:rPr>
              <a:t>calculational</a:t>
            </a:r>
            <a:r>
              <a:rPr lang="en-US" altLang="zh-CN" sz="2800" dirty="0">
                <a:solidFill>
                  <a:schemeClr val="bg1"/>
                </a:solidFill>
                <a:latin typeface="Times New Roman" panose="02020603050405020304" pitchFamily="18" charset="0"/>
                <a:cs typeface="Times New Roman" panose="02020603050405020304" pitchFamily="18" charset="0"/>
              </a:rPr>
              <a:t> procedures used</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81000" y="5648980"/>
            <a:ext cx="8382000" cy="523220"/>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How to measure transition rates for highly charged ions  ?</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8876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43580"/>
            <a:ext cx="8153400" cy="523220"/>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Now to an interesting point, raised a little on Tuesday</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09600" y="1610380"/>
            <a:ext cx="5943600" cy="523220"/>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What is the transition probability ?</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609600" y="2551093"/>
            <a:ext cx="8001000" cy="954107"/>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In total it must be the rate at which the population of  a level is decreased, and  ……</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533400" y="3998893"/>
            <a:ext cx="8610600" cy="954107"/>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This depends on electron density, due to excitation/ionization</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533400" y="5496580"/>
            <a:ext cx="7994368" cy="523220"/>
          </a:xfrm>
          <a:prstGeom prst="rect">
            <a:avLst/>
          </a:prstGeom>
          <a:noFill/>
        </p:spPr>
        <p:txBody>
          <a:bodyPr wrap="non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So we can write A(total) =  A(radiative) + A(collision)</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559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75" y="533400"/>
            <a:ext cx="4645025" cy="581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105400" y="609600"/>
            <a:ext cx="4038600" cy="1384995"/>
          </a:xfrm>
          <a:prstGeom prst="rect">
            <a:avLst/>
          </a:prstGeom>
        </p:spPr>
        <p:txBody>
          <a:bodyPr wrap="square">
            <a:spAutoFit/>
          </a:bodyPr>
          <a:lstStyle/>
          <a:p>
            <a:pPr lvl="0"/>
            <a:r>
              <a:rPr lang="en-US" altLang="zh-CN" sz="2800" dirty="0">
                <a:solidFill>
                  <a:prstClr val="white"/>
                </a:solidFill>
                <a:latin typeface="Times New Roman" panose="02020603050405020304" pitchFamily="18" charset="0"/>
                <a:cs typeface="Times New Roman" panose="02020603050405020304" pitchFamily="18" charset="0"/>
              </a:rPr>
              <a:t>A very interesting use of the old technique named Beam-foil Spectroscopy</a:t>
            </a:r>
          </a:p>
        </p:txBody>
      </p:sp>
      <p:sp>
        <p:nvSpPr>
          <p:cNvPr id="3" name="Rectangle 2"/>
          <p:cNvSpPr/>
          <p:nvPr/>
        </p:nvSpPr>
        <p:spPr>
          <a:xfrm>
            <a:off x="5181600" y="2451318"/>
            <a:ext cx="3657600" cy="1815882"/>
          </a:xfrm>
          <a:prstGeom prst="rect">
            <a:avLst/>
          </a:prstGeom>
        </p:spPr>
        <p:txBody>
          <a:bodyPr wrap="square">
            <a:spAutoFit/>
          </a:bodyPr>
          <a:lstStyle/>
          <a:p>
            <a:pPr lvl="0"/>
            <a:r>
              <a:rPr lang="en-US" altLang="zh-CN" sz="2800" dirty="0">
                <a:solidFill>
                  <a:prstClr val="white"/>
                </a:solidFill>
                <a:latin typeface="Times New Roman" panose="02020603050405020304" pitchFamily="18" charset="0"/>
                <a:cs typeface="Times New Roman" panose="02020603050405020304" pitchFamily="18" charset="0"/>
              </a:rPr>
              <a:t>We measured the lifetime of the 2p</a:t>
            </a:r>
            <a:r>
              <a:rPr lang="en-US" altLang="zh-CN" sz="2800" baseline="30000" dirty="0">
                <a:solidFill>
                  <a:prstClr val="white"/>
                </a:solidFill>
                <a:latin typeface="Times New Roman" panose="02020603050405020304" pitchFamily="18" charset="0"/>
                <a:cs typeface="Times New Roman" panose="02020603050405020304" pitchFamily="18" charset="0"/>
              </a:rPr>
              <a:t>6</a:t>
            </a:r>
            <a:r>
              <a:rPr lang="en-US" altLang="zh-CN" sz="2800" dirty="0">
                <a:solidFill>
                  <a:prstClr val="white"/>
                </a:solidFill>
                <a:latin typeface="Times New Roman" panose="02020603050405020304" pitchFamily="18" charset="0"/>
                <a:cs typeface="Times New Roman" panose="02020603050405020304" pitchFamily="18" charset="0"/>
              </a:rPr>
              <a:t>3p </a:t>
            </a:r>
            <a:r>
              <a:rPr lang="en-US" altLang="zh-CN" sz="2800" baseline="30000" dirty="0">
                <a:solidFill>
                  <a:prstClr val="white"/>
                </a:solidFill>
                <a:latin typeface="Times New Roman" panose="02020603050405020304" pitchFamily="18" charset="0"/>
                <a:cs typeface="Times New Roman" panose="02020603050405020304" pitchFamily="18" charset="0"/>
              </a:rPr>
              <a:t>2</a:t>
            </a:r>
            <a:r>
              <a:rPr lang="en-US" altLang="zh-CN" sz="2800" dirty="0">
                <a:solidFill>
                  <a:prstClr val="white"/>
                </a:solidFill>
                <a:latin typeface="Times New Roman" panose="02020603050405020304" pitchFamily="18" charset="0"/>
                <a:cs typeface="Times New Roman" panose="02020603050405020304" pitchFamily="18" charset="0"/>
              </a:rPr>
              <a:t>P</a:t>
            </a:r>
            <a:r>
              <a:rPr lang="en-US" altLang="zh-CN" sz="2800" baseline="-25000" dirty="0">
                <a:solidFill>
                  <a:prstClr val="white"/>
                </a:solidFill>
                <a:latin typeface="Times New Roman" panose="02020603050405020304" pitchFamily="18" charset="0"/>
                <a:cs typeface="Times New Roman" panose="02020603050405020304" pitchFamily="18" charset="0"/>
              </a:rPr>
              <a:t>1/2</a:t>
            </a:r>
            <a:r>
              <a:rPr lang="en-US" altLang="zh-CN" sz="2800" dirty="0">
                <a:solidFill>
                  <a:prstClr val="white"/>
                </a:solidFill>
                <a:latin typeface="Times New Roman" panose="02020603050405020304" pitchFamily="18" charset="0"/>
                <a:cs typeface="Times New Roman" panose="02020603050405020304" pitchFamily="18" charset="0"/>
              </a:rPr>
              <a:t> and </a:t>
            </a:r>
            <a:r>
              <a:rPr lang="en-US" altLang="zh-CN" sz="2800" baseline="30000" dirty="0">
                <a:solidFill>
                  <a:prstClr val="white"/>
                </a:solidFill>
                <a:latin typeface="Times New Roman" panose="02020603050405020304" pitchFamily="18" charset="0"/>
                <a:cs typeface="Times New Roman" panose="02020603050405020304" pitchFamily="18" charset="0"/>
              </a:rPr>
              <a:t>2</a:t>
            </a:r>
            <a:r>
              <a:rPr lang="en-US" altLang="zh-CN" sz="2800" dirty="0">
                <a:solidFill>
                  <a:prstClr val="white"/>
                </a:solidFill>
                <a:latin typeface="Times New Roman" panose="02020603050405020304" pitchFamily="18" charset="0"/>
                <a:cs typeface="Times New Roman" panose="02020603050405020304" pitchFamily="18" charset="0"/>
              </a:rPr>
              <a:t>P</a:t>
            </a:r>
            <a:r>
              <a:rPr lang="en-US" altLang="zh-CN" sz="2800" baseline="-25000" dirty="0">
                <a:solidFill>
                  <a:prstClr val="white"/>
                </a:solidFill>
                <a:latin typeface="Times New Roman" panose="02020603050405020304" pitchFamily="18" charset="0"/>
                <a:cs typeface="Times New Roman" panose="02020603050405020304" pitchFamily="18" charset="0"/>
              </a:rPr>
              <a:t>3/2 </a:t>
            </a:r>
            <a:r>
              <a:rPr lang="en-US" altLang="zh-CN" sz="2800" dirty="0">
                <a:solidFill>
                  <a:prstClr val="white"/>
                </a:solidFill>
                <a:latin typeface="Times New Roman" panose="02020603050405020304" pitchFamily="18" charset="0"/>
                <a:cs typeface="Times New Roman" panose="02020603050405020304" pitchFamily="18" charset="0"/>
              </a:rPr>
              <a:t>levels in Na-like ions.</a:t>
            </a:r>
          </a:p>
        </p:txBody>
      </p:sp>
      <p:sp>
        <p:nvSpPr>
          <p:cNvPr id="4" name="Rectangle 3"/>
          <p:cNvSpPr/>
          <p:nvPr/>
        </p:nvSpPr>
        <p:spPr>
          <a:xfrm>
            <a:off x="5181600" y="4787205"/>
            <a:ext cx="3810000" cy="1384995"/>
          </a:xfrm>
          <a:prstGeom prst="rect">
            <a:avLst/>
          </a:prstGeom>
        </p:spPr>
        <p:txBody>
          <a:bodyPr wrap="square">
            <a:spAutoFit/>
          </a:bodyPr>
          <a:lstStyle/>
          <a:p>
            <a:pPr lvl="0"/>
            <a:r>
              <a:rPr lang="en-US" altLang="zh-CN" sz="2800" dirty="0">
                <a:solidFill>
                  <a:prstClr val="white"/>
                </a:solidFill>
                <a:latin typeface="Times New Roman" panose="02020603050405020304" pitchFamily="18" charset="0"/>
                <a:cs typeface="Times New Roman" panose="02020603050405020304" pitchFamily="18" charset="0"/>
              </a:rPr>
              <a:t>Basically expecting our results to agree with theory</a:t>
            </a:r>
          </a:p>
        </p:txBody>
      </p:sp>
    </p:spTree>
    <p:extLst>
      <p:ext uri="{BB962C8B-B14F-4D97-AF65-F5344CB8AC3E}">
        <p14:creationId xmlns:p14="http://schemas.microsoft.com/office/powerpoint/2010/main" val="92232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26" descr="beam-foi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142999"/>
            <a:ext cx="6616314" cy="3330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76200" y="10197405"/>
            <a:ext cx="9067800" cy="1384995"/>
          </a:xfrm>
          <a:prstGeom prst="rect">
            <a:avLst/>
          </a:prstGeom>
        </p:spPr>
        <p:txBody>
          <a:bodyPr wrap="square">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After a full cascade analysis of the data. The lifetimes did NOT agree wit</a:t>
            </a:r>
            <a:r>
              <a:rPr lang="en-US" altLang="zh-CN" sz="2800" dirty="0">
                <a:solidFill>
                  <a:schemeClr val="bg1"/>
                </a:solidFill>
              </a:rPr>
              <a:t>h</a:t>
            </a:r>
            <a:r>
              <a:rPr lang="en-US" altLang="zh-CN" sz="2800" dirty="0">
                <a:solidFill>
                  <a:schemeClr val="bg1"/>
                </a:solidFill>
                <a:latin typeface="Times New Roman" panose="02020603050405020304" pitchFamily="18" charset="0"/>
                <a:cs typeface="Times New Roman" panose="02020603050405020304" pitchFamily="18" charset="0"/>
              </a:rPr>
              <a:t> any calculation.  At that time, all calculations (no matter what code was used) gave the same result</a:t>
            </a:r>
          </a:p>
        </p:txBody>
      </p:sp>
      <p:sp>
        <p:nvSpPr>
          <p:cNvPr id="4" name="Rectangle 3"/>
          <p:cNvSpPr/>
          <p:nvPr/>
        </p:nvSpPr>
        <p:spPr>
          <a:xfrm>
            <a:off x="990600" y="76200"/>
            <a:ext cx="7149714" cy="584775"/>
          </a:xfrm>
          <a:prstGeom prst="rect">
            <a:avLst/>
          </a:prstGeom>
        </p:spPr>
        <p:txBody>
          <a:bodyPr wrap="none">
            <a:spAutoFit/>
          </a:bodyPr>
          <a:lstStyle/>
          <a:p>
            <a:r>
              <a:rPr lang="en-US" altLang="zh-CN" sz="3200" dirty="0">
                <a:solidFill>
                  <a:schemeClr val="bg1"/>
                </a:solidFill>
                <a:latin typeface="Times New Roman" panose="02020603050405020304" pitchFamily="18" charset="0"/>
                <a:cs typeface="Times New Roman" panose="02020603050405020304" pitchFamily="18" charset="0"/>
              </a:rPr>
              <a:t>The tec</a:t>
            </a:r>
            <a:r>
              <a:rPr lang="en-US" altLang="zh-CN" sz="3200" dirty="0">
                <a:solidFill>
                  <a:schemeClr val="bg1"/>
                </a:solidFill>
              </a:rPr>
              <a:t>h</a:t>
            </a:r>
            <a:r>
              <a:rPr lang="en-US" altLang="zh-CN" sz="3200" dirty="0">
                <a:solidFill>
                  <a:schemeClr val="bg1"/>
                </a:solidFill>
                <a:latin typeface="Times New Roman" panose="02020603050405020304" pitchFamily="18" charset="0"/>
                <a:cs typeface="Times New Roman" panose="02020603050405020304" pitchFamily="18" charset="0"/>
              </a:rPr>
              <a:t>nique of Beam-Foil Spectroscopy</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81000" y="4737318"/>
            <a:ext cx="8686800" cy="1815882"/>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Developed independently by Baskin in Tucson (Arizona) and Kay (Manchester) in around  1968 and went on to revolutionize the world of highly charged ion  physics, sadly no where to be found now</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5961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0"/>
            <a:ext cx="7848600" cy="1815882"/>
          </a:xfrm>
          <a:prstGeom prst="rect">
            <a:avLst/>
          </a:prstGeom>
        </p:spPr>
        <p:txBody>
          <a:bodyPr wrap="square">
            <a:spAutoFit/>
          </a:bodyPr>
          <a:lstStyle/>
          <a:p>
            <a:pPr lvl="0"/>
            <a:r>
              <a:rPr lang="en-US" altLang="zh-CN" sz="2800" dirty="0">
                <a:solidFill>
                  <a:prstClr val="white"/>
                </a:solidFill>
                <a:latin typeface="Times New Roman" panose="02020603050405020304" pitchFamily="18" charset="0"/>
                <a:cs typeface="Times New Roman" panose="02020603050405020304" pitchFamily="18" charset="0"/>
              </a:rPr>
              <a:t>After a full cascade analysis of the data. The lifetimes did NOT agree wit</a:t>
            </a:r>
            <a:r>
              <a:rPr lang="en-US" altLang="zh-CN" sz="2800" dirty="0">
                <a:solidFill>
                  <a:prstClr val="white"/>
                </a:solidFill>
              </a:rPr>
              <a:t>h</a:t>
            </a:r>
            <a:r>
              <a:rPr lang="en-US" altLang="zh-CN" sz="2800" dirty="0">
                <a:solidFill>
                  <a:prstClr val="white"/>
                </a:solidFill>
                <a:latin typeface="Times New Roman" panose="02020603050405020304" pitchFamily="18" charset="0"/>
                <a:cs typeface="Times New Roman" panose="02020603050405020304" pitchFamily="18" charset="0"/>
              </a:rPr>
              <a:t> any calculation.  At that time, all calculations (no matter what code was used) gave the same result</a:t>
            </a:r>
          </a:p>
        </p:txBody>
      </p:sp>
      <p:sp>
        <p:nvSpPr>
          <p:cNvPr id="3" name="Rectangle 2"/>
          <p:cNvSpPr/>
          <p:nvPr/>
        </p:nvSpPr>
        <p:spPr>
          <a:xfrm>
            <a:off x="754696" y="2286000"/>
            <a:ext cx="1378904" cy="523220"/>
          </a:xfrm>
          <a:prstGeom prst="rect">
            <a:avLst/>
          </a:prstGeom>
        </p:spPr>
        <p:txBody>
          <a:bodyPr wrap="none">
            <a:spAutoFit/>
          </a:bodyPr>
          <a:lstStyle/>
          <a:p>
            <a:r>
              <a:rPr lang="en-GB" altLang="zh-CN" sz="2800" dirty="0">
                <a:solidFill>
                  <a:schemeClr val="bg1"/>
                </a:solidFill>
                <a:latin typeface="Times New Roman" panose="02020603050405020304" pitchFamily="18" charset="0"/>
                <a:cs typeface="Times New Roman" panose="02020603050405020304" pitchFamily="18" charset="0"/>
              </a:rPr>
              <a:t>Why ?? </a:t>
            </a:r>
          </a:p>
        </p:txBody>
      </p:sp>
      <p:sp>
        <p:nvSpPr>
          <p:cNvPr id="4" name="Rectangle 3"/>
          <p:cNvSpPr/>
          <p:nvPr/>
        </p:nvSpPr>
        <p:spPr>
          <a:xfrm>
            <a:off x="685800" y="3491805"/>
            <a:ext cx="7696200" cy="954107"/>
          </a:xfrm>
          <a:prstGeom prst="rect">
            <a:avLst/>
          </a:prstGeom>
        </p:spPr>
        <p:txBody>
          <a:bodyPr wrap="square">
            <a:spAutoFit/>
          </a:bodyPr>
          <a:lstStyle/>
          <a:p>
            <a:pPr lvl="0"/>
            <a:r>
              <a:rPr lang="en-US" altLang="zh-CN" sz="2800" dirty="0">
                <a:solidFill>
                  <a:prstClr val="white"/>
                </a:solidFill>
                <a:latin typeface="Times New Roman" panose="02020603050405020304" pitchFamily="18" charset="0"/>
                <a:cs typeface="Times New Roman" panose="02020603050405020304" pitchFamily="18" charset="0"/>
              </a:rPr>
              <a:t>Well, all calculations missed t</a:t>
            </a:r>
            <a:r>
              <a:rPr lang="en-US" altLang="zh-CN" sz="2800" dirty="0">
                <a:solidFill>
                  <a:prstClr val="white"/>
                </a:solidFill>
              </a:rPr>
              <a:t>h</a:t>
            </a:r>
            <a:r>
              <a:rPr lang="en-US" altLang="zh-CN" sz="2800" dirty="0">
                <a:solidFill>
                  <a:prstClr val="white"/>
                </a:solidFill>
                <a:latin typeface="Times New Roman" panose="02020603050405020304" pitchFamily="18" charset="0"/>
                <a:cs typeface="Times New Roman" panose="02020603050405020304" pitchFamily="18" charset="0"/>
              </a:rPr>
              <a:t>e importance of core-polarization on level lifetimes !</a:t>
            </a:r>
            <a:endParaRPr lang="zh-CN" altLang="en-US" dirty="0">
              <a:solidFill>
                <a:prstClr val="black"/>
              </a:solidFill>
            </a:endParaRPr>
          </a:p>
        </p:txBody>
      </p:sp>
    </p:spTree>
    <p:extLst>
      <p:ext uri="{BB962C8B-B14F-4D97-AF65-F5344CB8AC3E}">
        <p14:creationId xmlns:p14="http://schemas.microsoft.com/office/powerpoint/2010/main" val="804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09600"/>
            <a:ext cx="8686800" cy="5262979"/>
          </a:xfrm>
          <a:prstGeom prst="rect">
            <a:avLst/>
          </a:prstGeom>
        </p:spPr>
        <p:txBody>
          <a:bodyPr wrap="square">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Finally I will discuss problems associated with thinking Bohr-like. What do I mean by this? Many researchers, especially in high-energy atomic-physics experiments really do think of electrons as “balls”. That this is not true can be illustrated using two examples. </a:t>
            </a: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dirty="0">
                <a:solidFill>
                  <a:schemeClr val="bg1"/>
                </a:solidFill>
                <a:latin typeface="Times New Roman" panose="02020603050405020304" pitchFamily="18" charset="0"/>
                <a:cs typeface="Times New Roman" panose="02020603050405020304" pitchFamily="18" charset="0"/>
              </a:rPr>
              <a:t>Let’s think about the difference between Helium, He, and Beryllium, Be. He has a 1s2 1S0 as the ground state level and Be has 1s22s2 1S0, Be is poisonous but He is not !!!!</a:t>
            </a:r>
          </a:p>
          <a:p>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dirty="0">
                <a:solidFill>
                  <a:schemeClr val="bg1"/>
                </a:solidFill>
                <a:latin typeface="Times New Roman" panose="02020603050405020304" pitchFamily="18" charset="0"/>
                <a:cs typeface="Times New Roman" panose="02020603050405020304" pitchFamily="18" charset="0"/>
              </a:rPr>
              <a:t>why? ??</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4808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09600"/>
            <a:ext cx="8458200" cy="5262979"/>
          </a:xfrm>
          <a:prstGeom prst="rect">
            <a:avLst/>
          </a:prstGeom>
        </p:spPr>
        <p:txBody>
          <a:bodyPr wrap="square">
            <a:spAutoFit/>
          </a:bodyPr>
          <a:lstStyle/>
          <a:p>
            <a:r>
              <a:rPr lang="en-US" altLang="zh-CN" sz="2800" dirty="0">
                <a:solidFill>
                  <a:schemeClr val="bg1"/>
                </a:solidFill>
                <a:latin typeface="Times New Roman"/>
              </a:rPr>
              <a:t>The 1s</a:t>
            </a:r>
            <a:r>
              <a:rPr lang="en-US" altLang="zh-CN" sz="2800" baseline="30000" dirty="0">
                <a:solidFill>
                  <a:schemeClr val="bg1"/>
                </a:solidFill>
                <a:latin typeface="Times New Roman"/>
              </a:rPr>
              <a:t>2</a:t>
            </a:r>
            <a:r>
              <a:rPr lang="en-US" altLang="zh-CN" sz="2800" dirty="0">
                <a:solidFill>
                  <a:schemeClr val="bg1"/>
                </a:solidFill>
                <a:latin typeface="Times New Roman"/>
              </a:rPr>
              <a:t> </a:t>
            </a:r>
            <a:r>
              <a:rPr lang="en-US" altLang="zh-CN" sz="2800" baseline="30000" dirty="0">
                <a:solidFill>
                  <a:schemeClr val="bg1"/>
                </a:solidFill>
                <a:latin typeface="Times New Roman"/>
              </a:rPr>
              <a:t>1</a:t>
            </a:r>
            <a:r>
              <a:rPr lang="en-US" altLang="zh-CN" sz="2800" dirty="0">
                <a:solidFill>
                  <a:schemeClr val="bg1"/>
                </a:solidFill>
                <a:latin typeface="Times New Roman"/>
              </a:rPr>
              <a:t>S</a:t>
            </a:r>
            <a:r>
              <a:rPr lang="en-US" altLang="zh-CN" sz="2800" baseline="-25000" dirty="0">
                <a:solidFill>
                  <a:schemeClr val="bg1"/>
                </a:solidFill>
                <a:latin typeface="Times New Roman"/>
              </a:rPr>
              <a:t>0 </a:t>
            </a:r>
            <a:r>
              <a:rPr lang="en-US" altLang="zh-CN" sz="2800" dirty="0">
                <a:solidFill>
                  <a:schemeClr val="bg1"/>
                </a:solidFill>
                <a:latin typeface="Times New Roman"/>
              </a:rPr>
              <a:t>of He is a closed-shell arrangement and there is no mixing with other configurations. </a:t>
            </a:r>
          </a:p>
          <a:p>
            <a:endParaRPr lang="en-US" altLang="zh-CN" sz="2800" dirty="0">
              <a:solidFill>
                <a:schemeClr val="bg1"/>
              </a:solidFill>
              <a:latin typeface="Times New Roman"/>
            </a:endParaRPr>
          </a:p>
          <a:p>
            <a:endParaRPr lang="en-US" altLang="zh-CN" sz="2800" dirty="0">
              <a:solidFill>
                <a:schemeClr val="bg1"/>
              </a:solidFill>
              <a:latin typeface="Times New Roman"/>
            </a:endParaRPr>
          </a:p>
          <a:p>
            <a:r>
              <a:rPr lang="en-US" altLang="zh-CN" sz="2800" dirty="0">
                <a:solidFill>
                  <a:schemeClr val="bg1"/>
                </a:solidFill>
                <a:latin typeface="Times New Roman"/>
              </a:rPr>
              <a:t>On the other hand, the 1s</a:t>
            </a:r>
            <a:r>
              <a:rPr lang="en-US" altLang="zh-CN" sz="2800" baseline="30000" dirty="0">
                <a:solidFill>
                  <a:schemeClr val="bg1"/>
                </a:solidFill>
                <a:latin typeface="Times New Roman"/>
              </a:rPr>
              <a:t>2</a:t>
            </a:r>
            <a:r>
              <a:rPr lang="en-US" altLang="zh-CN" sz="2800" dirty="0">
                <a:solidFill>
                  <a:schemeClr val="bg1"/>
                </a:solidFill>
                <a:latin typeface="Times New Roman"/>
              </a:rPr>
              <a:t>2s</a:t>
            </a:r>
            <a:r>
              <a:rPr lang="en-US" altLang="zh-CN" sz="2800" baseline="30000" dirty="0">
                <a:solidFill>
                  <a:schemeClr val="bg1"/>
                </a:solidFill>
                <a:latin typeface="Times New Roman"/>
              </a:rPr>
              <a:t>2</a:t>
            </a:r>
            <a:r>
              <a:rPr lang="en-US" altLang="zh-CN" sz="2800" dirty="0">
                <a:solidFill>
                  <a:schemeClr val="bg1"/>
                </a:solidFill>
                <a:latin typeface="Times New Roman"/>
              </a:rPr>
              <a:t> </a:t>
            </a:r>
            <a:r>
              <a:rPr lang="en-US" altLang="zh-CN" sz="2800" baseline="30000" dirty="0">
                <a:solidFill>
                  <a:schemeClr val="bg1"/>
                </a:solidFill>
                <a:latin typeface="Times New Roman"/>
              </a:rPr>
              <a:t>1</a:t>
            </a:r>
            <a:r>
              <a:rPr lang="en-US" altLang="zh-CN" sz="2800" dirty="0">
                <a:solidFill>
                  <a:schemeClr val="bg1"/>
                </a:solidFill>
                <a:latin typeface="Times New Roman"/>
              </a:rPr>
              <a:t>S</a:t>
            </a:r>
            <a:r>
              <a:rPr lang="en-US" altLang="zh-CN" sz="2800" baseline="-25000" dirty="0">
                <a:solidFill>
                  <a:schemeClr val="bg1"/>
                </a:solidFill>
                <a:latin typeface="Times New Roman"/>
              </a:rPr>
              <a:t>0 </a:t>
            </a:r>
            <a:r>
              <a:rPr lang="en-US" altLang="zh-CN" sz="2800" dirty="0">
                <a:solidFill>
                  <a:schemeClr val="bg1"/>
                </a:solidFill>
                <a:latin typeface="Times New Roman"/>
              </a:rPr>
              <a:t>of Be is heavily mixed with the 1s</a:t>
            </a:r>
            <a:r>
              <a:rPr lang="en-US" altLang="zh-CN" sz="2800" baseline="30000" dirty="0">
                <a:solidFill>
                  <a:schemeClr val="bg1"/>
                </a:solidFill>
                <a:latin typeface="Times New Roman"/>
              </a:rPr>
              <a:t>2</a:t>
            </a:r>
            <a:r>
              <a:rPr lang="en-US" altLang="zh-CN" sz="2800" dirty="0">
                <a:solidFill>
                  <a:schemeClr val="bg1"/>
                </a:solidFill>
                <a:latin typeface="Times New Roman"/>
              </a:rPr>
              <a:t>2p</a:t>
            </a:r>
            <a:r>
              <a:rPr lang="en-US" altLang="zh-CN" sz="2800" baseline="30000" dirty="0">
                <a:solidFill>
                  <a:schemeClr val="bg1"/>
                </a:solidFill>
                <a:latin typeface="Times New Roman"/>
              </a:rPr>
              <a:t>2</a:t>
            </a:r>
            <a:r>
              <a:rPr lang="en-US" altLang="zh-CN" sz="2800" dirty="0">
                <a:solidFill>
                  <a:schemeClr val="bg1"/>
                </a:solidFill>
                <a:latin typeface="Times New Roman"/>
              </a:rPr>
              <a:t> </a:t>
            </a:r>
            <a:r>
              <a:rPr lang="en-US" altLang="zh-CN" sz="2800" baseline="30000" dirty="0">
                <a:solidFill>
                  <a:schemeClr val="bg1"/>
                </a:solidFill>
                <a:latin typeface="Times New Roman"/>
              </a:rPr>
              <a:t>1</a:t>
            </a:r>
            <a:r>
              <a:rPr lang="en-US" altLang="zh-CN" sz="2800" dirty="0">
                <a:solidFill>
                  <a:schemeClr val="bg1"/>
                </a:solidFill>
                <a:latin typeface="Times New Roman"/>
              </a:rPr>
              <a:t>S</a:t>
            </a:r>
            <a:r>
              <a:rPr lang="en-US" altLang="zh-CN" sz="2800" baseline="-25000" dirty="0">
                <a:solidFill>
                  <a:schemeClr val="bg1"/>
                </a:solidFill>
                <a:latin typeface="Times New Roman"/>
              </a:rPr>
              <a:t>0</a:t>
            </a:r>
            <a:r>
              <a:rPr lang="en-US" altLang="zh-CN" sz="2800" dirty="0">
                <a:solidFill>
                  <a:schemeClr val="bg1"/>
                </a:solidFill>
                <a:latin typeface="Times New Roman"/>
              </a:rPr>
              <a:t> actually making the ground state energy of Be I very hard to calculate. </a:t>
            </a:r>
          </a:p>
          <a:p>
            <a:endParaRPr lang="en-US" altLang="zh-CN" sz="2800" dirty="0">
              <a:solidFill>
                <a:schemeClr val="bg1"/>
              </a:solidFill>
              <a:latin typeface="Times New Roman"/>
            </a:endParaRPr>
          </a:p>
          <a:p>
            <a:endParaRPr lang="en-US" altLang="zh-CN" sz="2800" dirty="0">
              <a:solidFill>
                <a:schemeClr val="bg1"/>
              </a:solidFill>
              <a:latin typeface="Times New Roman"/>
            </a:endParaRPr>
          </a:p>
          <a:p>
            <a:endParaRPr lang="en-US" altLang="zh-CN" sz="2800" dirty="0">
              <a:solidFill>
                <a:schemeClr val="bg1"/>
              </a:solidFill>
              <a:latin typeface="Times New Roman"/>
            </a:endParaRPr>
          </a:p>
          <a:p>
            <a:r>
              <a:rPr lang="en-US" altLang="zh-CN" sz="2800" dirty="0">
                <a:solidFill>
                  <a:schemeClr val="bg1"/>
                </a:solidFill>
                <a:latin typeface="Times New Roman"/>
              </a:rPr>
              <a:t>The 2p</a:t>
            </a:r>
            <a:r>
              <a:rPr lang="en-US" altLang="zh-CN" sz="2800" baseline="30000" dirty="0">
                <a:solidFill>
                  <a:schemeClr val="bg1"/>
                </a:solidFill>
                <a:latin typeface="Times New Roman"/>
              </a:rPr>
              <a:t>2 </a:t>
            </a:r>
            <a:r>
              <a:rPr lang="en-US" altLang="zh-CN" sz="2800" dirty="0">
                <a:solidFill>
                  <a:schemeClr val="bg1"/>
                </a:solidFill>
                <a:latin typeface="Times New Roman"/>
              </a:rPr>
              <a:t>is highly reactive and hence Be is poisonous and He is not.</a:t>
            </a:r>
            <a:endParaRPr lang="zh-CN" altLang="en-US" sz="2800" dirty="0">
              <a:solidFill>
                <a:schemeClr val="bg1"/>
              </a:solidFill>
            </a:endParaRPr>
          </a:p>
        </p:txBody>
      </p:sp>
    </p:spTree>
    <p:extLst>
      <p:ext uri="{BB962C8B-B14F-4D97-AF65-F5344CB8AC3E}">
        <p14:creationId xmlns:p14="http://schemas.microsoft.com/office/powerpoint/2010/main" val="9748877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54534"/>
            <a:ext cx="8153400" cy="6124754"/>
          </a:xfrm>
          <a:prstGeom prst="rect">
            <a:avLst/>
          </a:prstGeom>
        </p:spPr>
        <p:txBody>
          <a:bodyPr wrap="square">
            <a:spAutoFit/>
          </a:bodyPr>
          <a:lstStyle/>
          <a:p>
            <a:r>
              <a:rPr lang="en-US" altLang="zh-CN" sz="2800" dirty="0">
                <a:solidFill>
                  <a:schemeClr val="bg1"/>
                </a:solidFill>
                <a:latin typeface="Times New Roman"/>
              </a:rPr>
              <a:t>The 2</a:t>
            </a:r>
            <a:r>
              <a:rPr lang="en-US" altLang="zh-CN" sz="2800" baseline="30000" dirty="0">
                <a:solidFill>
                  <a:schemeClr val="bg1"/>
                </a:solidFill>
                <a:latin typeface="Times New Roman"/>
              </a:rPr>
              <a:t>nd</a:t>
            </a:r>
            <a:r>
              <a:rPr lang="en-US" altLang="zh-CN" sz="2800" dirty="0">
                <a:solidFill>
                  <a:schemeClr val="bg1"/>
                </a:solidFill>
                <a:latin typeface="Times New Roman"/>
              </a:rPr>
              <a:t> example is an interesting configuration in Lithium, Li, (or Li-like ions). </a:t>
            </a:r>
          </a:p>
          <a:p>
            <a:endParaRPr lang="en-US" altLang="zh-CN" sz="2800" dirty="0">
              <a:solidFill>
                <a:schemeClr val="bg1"/>
              </a:solidFill>
              <a:latin typeface="Times New Roman"/>
            </a:endParaRPr>
          </a:p>
          <a:p>
            <a:r>
              <a:rPr lang="en-US" altLang="zh-CN" sz="2800" dirty="0">
                <a:solidFill>
                  <a:schemeClr val="bg1"/>
                </a:solidFill>
                <a:latin typeface="Times New Roman"/>
              </a:rPr>
              <a:t>The ground state of Li is 1s</a:t>
            </a:r>
            <a:r>
              <a:rPr lang="en-US" altLang="zh-CN" sz="2800" baseline="30000" dirty="0">
                <a:solidFill>
                  <a:schemeClr val="bg1"/>
                </a:solidFill>
                <a:latin typeface="Times New Roman"/>
              </a:rPr>
              <a:t>2</a:t>
            </a:r>
            <a:r>
              <a:rPr lang="en-US" altLang="zh-CN" sz="2800" dirty="0">
                <a:solidFill>
                  <a:schemeClr val="bg1"/>
                </a:solidFill>
                <a:latin typeface="Times New Roman"/>
              </a:rPr>
              <a:t>2s </a:t>
            </a:r>
            <a:r>
              <a:rPr lang="en-US" altLang="zh-CN" sz="2800" baseline="30000" dirty="0">
                <a:solidFill>
                  <a:schemeClr val="bg1"/>
                </a:solidFill>
                <a:latin typeface="Times New Roman"/>
              </a:rPr>
              <a:t>2</a:t>
            </a:r>
            <a:r>
              <a:rPr lang="en-US" altLang="zh-CN" sz="2800" dirty="0">
                <a:solidFill>
                  <a:schemeClr val="bg1"/>
                </a:solidFill>
                <a:latin typeface="Times New Roman"/>
              </a:rPr>
              <a:t>S</a:t>
            </a:r>
            <a:r>
              <a:rPr lang="en-US" altLang="zh-CN" sz="2800" baseline="-25000" dirty="0">
                <a:solidFill>
                  <a:schemeClr val="bg1"/>
                </a:solidFill>
                <a:latin typeface="Times New Roman"/>
              </a:rPr>
              <a:t>1/2</a:t>
            </a:r>
            <a:r>
              <a:rPr lang="en-US" altLang="zh-CN" sz="2800" dirty="0">
                <a:solidFill>
                  <a:schemeClr val="bg1"/>
                </a:solidFill>
                <a:latin typeface="Times New Roman"/>
              </a:rPr>
              <a:t>. </a:t>
            </a:r>
          </a:p>
          <a:p>
            <a:r>
              <a:rPr lang="en-US" altLang="zh-CN" sz="2800" dirty="0">
                <a:solidFill>
                  <a:schemeClr val="bg1"/>
                </a:solidFill>
                <a:latin typeface="Times New Roman"/>
              </a:rPr>
              <a:t>However, through either inner shell excitation, inner shell ionization of Be, or a process called di-electronic recombination the interesting configuration of 1s2s</a:t>
            </a:r>
            <a:r>
              <a:rPr lang="en-US" altLang="zh-CN" sz="2800" baseline="30000" dirty="0">
                <a:solidFill>
                  <a:schemeClr val="bg1"/>
                </a:solidFill>
                <a:latin typeface="Times New Roman"/>
              </a:rPr>
              <a:t>2</a:t>
            </a:r>
            <a:r>
              <a:rPr lang="en-US" altLang="zh-CN" sz="2800" dirty="0">
                <a:solidFill>
                  <a:schemeClr val="bg1"/>
                </a:solidFill>
                <a:latin typeface="Times New Roman"/>
              </a:rPr>
              <a:t> </a:t>
            </a:r>
            <a:r>
              <a:rPr lang="en-US" altLang="zh-CN" sz="2800" baseline="30000" dirty="0">
                <a:solidFill>
                  <a:schemeClr val="bg1"/>
                </a:solidFill>
                <a:latin typeface="Times New Roman"/>
              </a:rPr>
              <a:t>2</a:t>
            </a:r>
            <a:r>
              <a:rPr lang="en-US" altLang="zh-CN" sz="2800" dirty="0">
                <a:solidFill>
                  <a:schemeClr val="bg1"/>
                </a:solidFill>
                <a:latin typeface="Times New Roman"/>
              </a:rPr>
              <a:t>S</a:t>
            </a:r>
            <a:r>
              <a:rPr lang="en-US" altLang="zh-CN" sz="2800" baseline="-25000" dirty="0">
                <a:solidFill>
                  <a:schemeClr val="bg1"/>
                </a:solidFill>
                <a:latin typeface="Times New Roman"/>
              </a:rPr>
              <a:t>1/2</a:t>
            </a:r>
            <a:r>
              <a:rPr lang="en-US" altLang="zh-CN" sz="2800" dirty="0">
                <a:solidFill>
                  <a:schemeClr val="bg1"/>
                </a:solidFill>
                <a:latin typeface="Times New Roman"/>
              </a:rPr>
              <a:t> can be formed. </a:t>
            </a:r>
          </a:p>
          <a:p>
            <a:endParaRPr lang="en-US" altLang="zh-CN" sz="2800" dirty="0">
              <a:solidFill>
                <a:schemeClr val="bg1"/>
              </a:solidFill>
              <a:latin typeface="Times New Roman"/>
            </a:endParaRPr>
          </a:p>
          <a:p>
            <a:r>
              <a:rPr lang="en-US" altLang="zh-CN" sz="2800" dirty="0">
                <a:solidFill>
                  <a:schemeClr val="bg1"/>
                </a:solidFill>
                <a:latin typeface="Times New Roman"/>
              </a:rPr>
              <a:t>This level can decay to the 1s</a:t>
            </a:r>
            <a:r>
              <a:rPr lang="en-US" altLang="zh-CN" sz="2800" baseline="30000" dirty="0">
                <a:solidFill>
                  <a:schemeClr val="bg1"/>
                </a:solidFill>
                <a:latin typeface="Times New Roman"/>
              </a:rPr>
              <a:t>2</a:t>
            </a:r>
            <a:r>
              <a:rPr lang="en-US" altLang="zh-CN" sz="2800" dirty="0">
                <a:solidFill>
                  <a:schemeClr val="bg1"/>
                </a:solidFill>
                <a:latin typeface="Times New Roman"/>
              </a:rPr>
              <a:t>2p </a:t>
            </a:r>
            <a:r>
              <a:rPr lang="en-US" altLang="zh-CN" sz="2800" baseline="30000" dirty="0">
                <a:solidFill>
                  <a:schemeClr val="bg1"/>
                </a:solidFill>
                <a:latin typeface="Times New Roman"/>
              </a:rPr>
              <a:t>2</a:t>
            </a:r>
            <a:r>
              <a:rPr lang="en-US" altLang="zh-CN" sz="2800" dirty="0">
                <a:solidFill>
                  <a:schemeClr val="bg1"/>
                </a:solidFill>
                <a:latin typeface="Times New Roman"/>
              </a:rPr>
              <a:t>P levels and many like to call this a 1 photon 2 electron (1P2E) transition.</a:t>
            </a:r>
          </a:p>
          <a:p>
            <a:endParaRPr lang="en-US" altLang="zh-CN" sz="2800" dirty="0">
              <a:solidFill>
                <a:schemeClr val="bg1"/>
              </a:solidFill>
              <a:latin typeface="Times New Roman"/>
            </a:endParaRPr>
          </a:p>
          <a:p>
            <a:r>
              <a:rPr lang="en-US" altLang="zh-CN" sz="2800" dirty="0">
                <a:solidFill>
                  <a:schemeClr val="bg1"/>
                </a:solidFill>
                <a:latin typeface="Times New Roman"/>
              </a:rPr>
              <a:t>In fact it is caused by the same configuration interaction as discussed above for He and Be.</a:t>
            </a:r>
            <a:endParaRPr lang="zh-CN" altLang="en-US" sz="2800" dirty="0">
              <a:solidFill>
                <a:schemeClr val="bg1"/>
              </a:solidFill>
            </a:endParaRPr>
          </a:p>
        </p:txBody>
      </p:sp>
    </p:spTree>
    <p:extLst>
      <p:ext uri="{BB962C8B-B14F-4D97-AF65-F5344CB8AC3E}">
        <p14:creationId xmlns:p14="http://schemas.microsoft.com/office/powerpoint/2010/main" val="36976025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0"/>
            <a:ext cx="8839200" cy="6555641"/>
          </a:xfrm>
          <a:prstGeom prst="rect">
            <a:avLst/>
          </a:prstGeom>
        </p:spPr>
        <p:txBody>
          <a:bodyPr wrap="square">
            <a:spAutoFit/>
          </a:bodyPr>
          <a:lstStyle/>
          <a:p>
            <a:r>
              <a:rPr lang="en-US" altLang="zh-CN" sz="2800" dirty="0">
                <a:solidFill>
                  <a:schemeClr val="bg1"/>
                </a:solidFill>
                <a:latin typeface="Times New Roman"/>
              </a:rPr>
              <a:t>There are a number of well know strong configurations in atomic structure such as the 2s</a:t>
            </a:r>
            <a:r>
              <a:rPr lang="en-US" altLang="zh-CN" sz="2800" baseline="30000" dirty="0">
                <a:solidFill>
                  <a:schemeClr val="bg1"/>
                </a:solidFill>
                <a:latin typeface="Times New Roman"/>
              </a:rPr>
              <a:t>2</a:t>
            </a:r>
            <a:r>
              <a:rPr lang="en-US" altLang="zh-CN" sz="2800" dirty="0">
                <a:solidFill>
                  <a:schemeClr val="bg1"/>
                </a:solidFill>
                <a:latin typeface="Times New Roman"/>
              </a:rPr>
              <a:t> and 2p</a:t>
            </a:r>
            <a:r>
              <a:rPr lang="en-US" altLang="zh-CN" sz="2800" baseline="30000" dirty="0">
                <a:solidFill>
                  <a:schemeClr val="bg1"/>
                </a:solidFill>
                <a:latin typeface="Times New Roman"/>
              </a:rPr>
              <a:t>2</a:t>
            </a:r>
            <a:r>
              <a:rPr lang="en-US" altLang="zh-CN" sz="2800" dirty="0">
                <a:solidFill>
                  <a:schemeClr val="bg1"/>
                </a:solidFill>
                <a:latin typeface="Times New Roman"/>
              </a:rPr>
              <a:t>, another is the 3p</a:t>
            </a:r>
            <a:r>
              <a:rPr lang="en-US" altLang="zh-CN" sz="2800" baseline="30000" dirty="0">
                <a:solidFill>
                  <a:schemeClr val="bg1"/>
                </a:solidFill>
                <a:latin typeface="Times New Roman"/>
              </a:rPr>
              <a:t>2</a:t>
            </a:r>
            <a:r>
              <a:rPr lang="en-US" altLang="zh-CN" sz="2800" dirty="0">
                <a:solidFill>
                  <a:schemeClr val="bg1"/>
                </a:solidFill>
                <a:latin typeface="Times New Roman"/>
              </a:rPr>
              <a:t> and 3s3d. </a:t>
            </a:r>
          </a:p>
          <a:p>
            <a:endParaRPr lang="en-US" altLang="zh-CN" sz="2800" dirty="0">
              <a:solidFill>
                <a:schemeClr val="bg1"/>
              </a:solidFill>
              <a:latin typeface="Times New Roman"/>
            </a:endParaRPr>
          </a:p>
          <a:p>
            <a:r>
              <a:rPr lang="en-US" altLang="zh-CN" sz="2800" dirty="0">
                <a:solidFill>
                  <a:schemeClr val="bg1"/>
                </a:solidFill>
                <a:latin typeface="Times New Roman"/>
              </a:rPr>
              <a:t>Basically, if there are two, or more, electrons outside of a closed shell, then the electrons cannot be treated as independent particles, like in Bohr’s model. </a:t>
            </a:r>
          </a:p>
          <a:p>
            <a:r>
              <a:rPr lang="en-US" altLang="zh-CN" sz="2800" dirty="0">
                <a:solidFill>
                  <a:schemeClr val="bg1"/>
                </a:solidFill>
                <a:latin typeface="Times New Roman"/>
              </a:rPr>
              <a:t>Even if the electrons seem very far apart, for example 2p</a:t>
            </a:r>
            <a:r>
              <a:rPr lang="en-US" altLang="zh-CN" sz="2800" baseline="30000" dirty="0">
                <a:solidFill>
                  <a:schemeClr val="bg1"/>
                </a:solidFill>
                <a:latin typeface="Times New Roman"/>
              </a:rPr>
              <a:t>6</a:t>
            </a:r>
            <a:r>
              <a:rPr lang="en-US" altLang="zh-CN" sz="2800" dirty="0">
                <a:solidFill>
                  <a:schemeClr val="bg1"/>
                </a:solidFill>
                <a:latin typeface="Times New Roman"/>
              </a:rPr>
              <a:t>3snl where the 2p</a:t>
            </a:r>
            <a:r>
              <a:rPr lang="en-US" altLang="zh-CN" sz="2800" baseline="30000" dirty="0">
                <a:solidFill>
                  <a:schemeClr val="bg1"/>
                </a:solidFill>
                <a:latin typeface="Times New Roman"/>
              </a:rPr>
              <a:t>6</a:t>
            </a:r>
            <a:r>
              <a:rPr lang="en-US" altLang="zh-CN" sz="2800" dirty="0">
                <a:solidFill>
                  <a:schemeClr val="bg1"/>
                </a:solidFill>
                <a:latin typeface="Times New Roman"/>
              </a:rPr>
              <a:t> is a closed shell and n is relatively large, 8 or 9 for example. </a:t>
            </a:r>
          </a:p>
          <a:p>
            <a:endParaRPr lang="en-US" altLang="zh-CN" sz="2800" dirty="0">
              <a:solidFill>
                <a:schemeClr val="bg1"/>
              </a:solidFill>
              <a:latin typeface="Times New Roman"/>
            </a:endParaRPr>
          </a:p>
          <a:p>
            <a:r>
              <a:rPr lang="en-US" altLang="zh-CN" sz="2800" dirty="0">
                <a:solidFill>
                  <a:schemeClr val="bg1"/>
                </a:solidFill>
                <a:latin typeface="Times New Roman"/>
              </a:rPr>
              <a:t>There will always be some configuration that will interfere through interaction, for example a 3pn’l’ configuration, where n’ is less than n and the energies of the two configurations are close</a:t>
            </a:r>
            <a:endParaRPr lang="zh-CN" altLang="en-US" sz="2800" dirty="0">
              <a:solidFill>
                <a:schemeClr val="bg1"/>
              </a:solidFill>
            </a:endParaRPr>
          </a:p>
        </p:txBody>
      </p:sp>
    </p:spTree>
    <p:extLst>
      <p:ext uri="{BB962C8B-B14F-4D97-AF65-F5344CB8AC3E}">
        <p14:creationId xmlns:p14="http://schemas.microsoft.com/office/powerpoint/2010/main" val="19036688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C51390-5435-EB71-8363-4073F176D2DE}"/>
              </a:ext>
            </a:extLst>
          </p:cNvPr>
          <p:cNvSpPr txBox="1"/>
          <p:nvPr/>
        </p:nvSpPr>
        <p:spPr>
          <a:xfrm>
            <a:off x="381000" y="685800"/>
            <a:ext cx="8686800" cy="523220"/>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Does the coupling scheme have any physical significance ?</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19374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1"/>
          <p:cNvPicPr/>
          <p:nvPr/>
        </p:nvPicPr>
        <p:blipFill>
          <a:blip r:embed="rId2">
            <a:extLst>
              <a:ext uri="{28A0092B-C50C-407E-A947-70E740481C1C}">
                <a14:useLocalDpi xmlns:a14="http://schemas.microsoft.com/office/drawing/2010/main" val="0"/>
              </a:ext>
            </a:extLst>
          </a:blip>
          <a:stretch>
            <a:fillRect/>
          </a:stretch>
        </p:blipFill>
        <p:spPr>
          <a:xfrm>
            <a:off x="1600200" y="4221088"/>
            <a:ext cx="6629400" cy="2119313"/>
          </a:xfrm>
          <a:prstGeom prst="rect">
            <a:avLst/>
          </a:prstGeom>
        </p:spPr>
      </p:pic>
      <p:pic>
        <p:nvPicPr>
          <p:cNvPr id="3" name="图片 5"/>
          <p:cNvPicPr/>
          <p:nvPr/>
        </p:nvPicPr>
        <p:blipFill>
          <a:blip r:embed="rId3">
            <a:extLst>
              <a:ext uri="{28A0092B-C50C-407E-A947-70E740481C1C}">
                <a14:useLocalDpi xmlns:a14="http://schemas.microsoft.com/office/drawing/2010/main" val="0"/>
              </a:ext>
            </a:extLst>
          </a:blip>
          <a:stretch>
            <a:fillRect/>
          </a:stretch>
        </p:blipFill>
        <p:spPr>
          <a:xfrm>
            <a:off x="1630045" y="2286000"/>
            <a:ext cx="6599555" cy="1981200"/>
          </a:xfrm>
          <a:prstGeom prst="rect">
            <a:avLst/>
          </a:prstGeom>
        </p:spPr>
      </p:pic>
      <p:sp>
        <p:nvSpPr>
          <p:cNvPr id="4" name="TextBox 3"/>
          <p:cNvSpPr txBox="1"/>
          <p:nvPr/>
        </p:nvSpPr>
        <p:spPr>
          <a:xfrm>
            <a:off x="251520" y="-66293"/>
            <a:ext cx="871296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Spectral lines from transitions within the ground configuration of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Ca-like W, W</a:t>
            </a:r>
            <a:r>
              <a:rPr kumimoji="0" lang="en-US" sz="2400" b="0" i="0" u="none" strike="noStrike" kern="1200" cap="none" spc="0" normalizeH="0" baseline="30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54+</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p:txBody>
      </p:sp>
      <p:sp>
        <p:nvSpPr>
          <p:cNvPr id="5" name="TextBox 4"/>
          <p:cNvSpPr txBox="1"/>
          <p:nvPr/>
        </p:nvSpPr>
        <p:spPr>
          <a:xfrm>
            <a:off x="179512" y="692696"/>
            <a:ext cx="885894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Top spectrum is from the NIST EBIT laboratory and the bottom is a simulated spectrum using a so-called  collision radiative model.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As far as we could tell for W</a:t>
            </a:r>
            <a:r>
              <a:rPr kumimoji="0" lang="en-US" sz="2400" b="0" i="0" u="none" strike="noStrike" kern="1200" cap="none" spc="0" normalizeH="0" baseline="3000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26+</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our simple 2j+1 model is just as good as the CR model, but a whole lot simpler.</a:t>
            </a:r>
          </a:p>
        </p:txBody>
      </p:sp>
    </p:spTree>
    <p:extLst>
      <p:ext uri="{BB962C8B-B14F-4D97-AF65-F5344CB8AC3E}">
        <p14:creationId xmlns:p14="http://schemas.microsoft.com/office/powerpoint/2010/main" val="31363218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7365" y="76200"/>
            <a:ext cx="4246035" cy="3443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7992" y="3501008"/>
            <a:ext cx="3962400" cy="3043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3528" y="908720"/>
            <a:ext cx="323973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What about our 2J+1 model for W</a:t>
            </a:r>
            <a:r>
              <a:rPr kumimoji="0" lang="en-US" sz="2400" b="0" i="0" u="none" strike="noStrike" kern="1200" cap="none" spc="0" normalizeH="0" baseline="3000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54+</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p>
        </p:txBody>
      </p:sp>
      <p:sp>
        <p:nvSpPr>
          <p:cNvPr id="3" name="TextBox 2"/>
          <p:cNvSpPr txBox="1"/>
          <p:nvPr/>
        </p:nvSpPr>
        <p:spPr>
          <a:xfrm>
            <a:off x="323528" y="1869792"/>
            <a:ext cx="3528392"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The three observed lines are shown  in the figure of the energy level structure. BUT, our simple 2J+1 model predicts an extra 5 lines.  SO, BIG problem </a:t>
            </a:r>
          </a:p>
        </p:txBody>
      </p:sp>
      <p:sp>
        <p:nvSpPr>
          <p:cNvPr id="4" name="TextBox 3"/>
          <p:cNvSpPr txBox="1"/>
          <p:nvPr/>
        </p:nvSpPr>
        <p:spPr>
          <a:xfrm>
            <a:off x="323529" y="3730168"/>
            <a:ext cx="3785096"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Then we were a little clever, or maybe we were silly before.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We drew the energy level diagram using a thing called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jj</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coupling.</a:t>
            </a:r>
          </a:p>
        </p:txBody>
      </p:sp>
    </p:spTree>
    <p:extLst>
      <p:ext uri="{BB962C8B-B14F-4D97-AF65-F5344CB8AC3E}">
        <p14:creationId xmlns:p14="http://schemas.microsoft.com/office/powerpoint/2010/main" val="3344277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
            <a:ext cx="8305800" cy="1384995"/>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We then need a branching fraction to tell us how much population is lost in each c</a:t>
            </a:r>
            <a:r>
              <a:rPr lang="en-US" altLang="zh-CN" sz="2800" dirty="0">
                <a:solidFill>
                  <a:schemeClr val="bg1"/>
                </a:solidFill>
              </a:rPr>
              <a:t>h</a:t>
            </a:r>
            <a:r>
              <a:rPr lang="en-US" altLang="zh-CN" sz="2800" dirty="0">
                <a:solidFill>
                  <a:schemeClr val="bg1"/>
                </a:solidFill>
                <a:latin typeface="Times New Roman" panose="02020603050405020304" pitchFamily="18" charset="0"/>
                <a:cs typeface="Times New Roman" panose="02020603050405020304" pitchFamily="18" charset="0"/>
              </a:rPr>
              <a:t>annel … radiative or collision, which does not contribute to the line intensity</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57200" y="1676400"/>
            <a:ext cx="7620000" cy="1384995"/>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Branching fraction or ratio for the photon channel is</a:t>
            </a:r>
            <a:r>
              <a:rPr lang="zh-CN" altLang="en-US" sz="2800" dirty="0">
                <a:solidFill>
                  <a:schemeClr val="bg1"/>
                </a:solidFill>
                <a:latin typeface="Times New Roman" panose="02020603050405020304" pitchFamily="18" charset="0"/>
                <a:cs typeface="Times New Roman" panose="02020603050405020304" pitchFamily="18" charset="0"/>
              </a:rPr>
              <a:t>：</a:t>
            </a:r>
            <a:r>
              <a:rPr lang="en-US" altLang="zh-CN" sz="2800" dirty="0">
                <a:solidFill>
                  <a:schemeClr val="bg1"/>
                </a:solidFill>
                <a:latin typeface="Times New Roman" panose="02020603050405020304" pitchFamily="18" charset="0"/>
                <a:cs typeface="Times New Roman" panose="02020603050405020304" pitchFamily="18" charset="0"/>
              </a:rPr>
              <a:t> </a:t>
            </a:r>
          </a:p>
          <a:p>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dirty="0">
                <a:solidFill>
                  <a:schemeClr val="bg1"/>
                </a:solidFill>
                <a:latin typeface="Times New Roman" panose="02020603050405020304" pitchFamily="18" charset="0"/>
                <a:cs typeface="Times New Roman" panose="02020603050405020304" pitchFamily="18" charset="0"/>
              </a:rPr>
              <a:t>B(rad) =  A(rad)/(A(rad) + A(collision))</a:t>
            </a:r>
          </a:p>
        </p:txBody>
      </p:sp>
      <p:sp>
        <p:nvSpPr>
          <p:cNvPr id="4" name="TextBox 3"/>
          <p:cNvSpPr txBox="1"/>
          <p:nvPr/>
        </p:nvSpPr>
        <p:spPr>
          <a:xfrm>
            <a:off x="457200" y="3200400"/>
            <a:ext cx="7924800" cy="523220"/>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If the electron density is low, then B(rad) = 1</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81000" y="3810000"/>
            <a:ext cx="8763000" cy="954107"/>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Usually good spectral lines for electron density diagnostics have A(rad) is pretty much the same as A(collision)</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57200" y="4876800"/>
            <a:ext cx="7315200" cy="523220"/>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We will discuss an example for Be-like N later</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57200" y="5675293"/>
            <a:ext cx="7924800" cy="954107"/>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Clearly, for forbidden transitions A(rad) is more sensitive to A(collision), even for low density plasmas</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331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611957"/>
            <a:ext cx="8784976" cy="138499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With increasing nuclear charge the electrons become more independent and  couple their own moments first. Nuclear- electron interaction dominates.</a:t>
            </a:r>
          </a:p>
        </p:txBody>
      </p:sp>
      <p:sp>
        <p:nvSpPr>
          <p:cNvPr id="3" name="TextBox 2"/>
          <p:cNvSpPr txBox="1"/>
          <p:nvPr/>
        </p:nvSpPr>
        <p:spPr>
          <a:xfrm>
            <a:off x="395536" y="817548"/>
            <a:ext cx="25908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JJ coupling</a:t>
            </a:r>
          </a:p>
        </p:txBody>
      </p:sp>
      <p:sp>
        <p:nvSpPr>
          <p:cNvPr id="4" name="TextBox 3"/>
          <p:cNvSpPr txBox="1"/>
          <p:nvPr/>
        </p:nvSpPr>
        <p:spPr>
          <a:xfrm>
            <a:off x="395536" y="3429000"/>
            <a:ext cx="57912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LS or Russel Saunders coupling</a:t>
            </a:r>
          </a:p>
        </p:txBody>
      </p:sp>
      <p:sp>
        <p:nvSpPr>
          <p:cNvPr id="5" name="TextBox 4"/>
          <p:cNvSpPr txBox="1"/>
          <p:nvPr/>
        </p:nvSpPr>
        <p:spPr>
          <a:xfrm>
            <a:off x="395536" y="4509120"/>
            <a:ext cx="7848600"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Couple the electrons spins to give a total spin, S, then couple the orbital angular momenta to give a total L . Then couple the S and L to give a total J</a:t>
            </a:r>
          </a:p>
        </p:txBody>
      </p:sp>
    </p:spTree>
    <p:extLst>
      <p:ext uri="{BB962C8B-B14F-4D97-AF65-F5344CB8AC3E}">
        <p14:creationId xmlns:p14="http://schemas.microsoft.com/office/powerpoint/2010/main" val="23266743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69ED5F-2DF6-3DBF-56CF-6E252AFA4B09}"/>
              </a:ext>
            </a:extLst>
          </p:cNvPr>
          <p:cNvPicPr>
            <a:picLocks noChangeAspect="1"/>
          </p:cNvPicPr>
          <p:nvPr/>
        </p:nvPicPr>
        <p:blipFill>
          <a:blip r:embed="rId2"/>
          <a:stretch>
            <a:fillRect/>
          </a:stretch>
        </p:blipFill>
        <p:spPr>
          <a:xfrm>
            <a:off x="2249838" y="304800"/>
            <a:ext cx="3564583" cy="2895600"/>
          </a:xfrm>
          <a:prstGeom prst="rect">
            <a:avLst/>
          </a:prstGeom>
        </p:spPr>
      </p:pic>
      <p:pic>
        <p:nvPicPr>
          <p:cNvPr id="5" name="Picture 4">
            <a:extLst>
              <a:ext uri="{FF2B5EF4-FFF2-40B4-BE49-F238E27FC236}">
                <a16:creationId xmlns:a16="http://schemas.microsoft.com/office/drawing/2014/main" id="{DC6B3FB5-26B1-600B-8972-BC7A06803B6E}"/>
              </a:ext>
            </a:extLst>
          </p:cNvPr>
          <p:cNvPicPr>
            <a:picLocks noChangeAspect="1"/>
          </p:cNvPicPr>
          <p:nvPr/>
        </p:nvPicPr>
        <p:blipFill>
          <a:blip r:embed="rId3"/>
          <a:stretch>
            <a:fillRect/>
          </a:stretch>
        </p:blipFill>
        <p:spPr>
          <a:xfrm>
            <a:off x="2286000" y="3505200"/>
            <a:ext cx="3546764" cy="3048000"/>
          </a:xfrm>
          <a:prstGeom prst="rect">
            <a:avLst/>
          </a:prstGeom>
        </p:spPr>
      </p:pic>
    </p:spTree>
    <p:extLst>
      <p:ext uri="{BB962C8B-B14F-4D97-AF65-F5344CB8AC3E}">
        <p14:creationId xmlns:p14="http://schemas.microsoft.com/office/powerpoint/2010/main" val="10909242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96752"/>
            <a:ext cx="9612560" cy="48320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 Comparison of our </a:t>
            </a:r>
            <a:r>
              <a:rPr kumimoji="0" lang="en-US" altLang="zh-CN" sz="2800" b="1" i="0" u="none" strike="noStrike" kern="1200" cap="none" spc="0" normalizeH="0" baseline="0" noProof="0" dirty="0">
                <a:ln>
                  <a:noFill/>
                </a:ln>
                <a:solidFill>
                  <a:srgbClr val="FFFF00"/>
                </a:solidFill>
                <a:effectLst/>
                <a:uLnTx/>
                <a:uFillTx/>
                <a:latin typeface="Times New Roman" panose="02020603050405020304" pitchFamily="18" charset="0"/>
                <a:ea typeface="宋体" panose="02010600030101010101" pitchFamily="2" charset="-122"/>
                <a:cs typeface="Times New Roman" panose="02020603050405020304" pitchFamily="18" charset="0"/>
              </a:rPr>
              <a:t>W</a:t>
            </a:r>
            <a:r>
              <a:rPr kumimoji="0" lang="en-US" altLang="zh-CN" sz="2800" b="1" i="0" u="none" strike="noStrike" kern="1200" cap="none" spc="0" normalizeH="0" baseline="30000" noProof="0" dirty="0">
                <a:ln>
                  <a:noFill/>
                </a:ln>
                <a:solidFill>
                  <a:srgbClr val="FFFF00"/>
                </a:solidFill>
                <a:effectLst/>
                <a:uLnTx/>
                <a:uFillTx/>
                <a:latin typeface="Times New Roman" panose="02020603050405020304" pitchFamily="18" charset="0"/>
                <a:ea typeface="宋体" panose="02010600030101010101" pitchFamily="2" charset="-122"/>
                <a:cs typeface="Times New Roman" panose="02020603050405020304" pitchFamily="18" charset="0"/>
              </a:rPr>
              <a:t>54+</a:t>
            </a:r>
            <a:r>
              <a:rPr kumimoji="0" lang="en-US" altLang="zh-CN" sz="2800" b="1" i="0" u="none" strike="noStrike" kern="1200" cap="none" spc="0" normalizeH="0" baseline="0" noProof="0" dirty="0">
                <a:ln>
                  <a:noFill/>
                </a:ln>
                <a:solidFill>
                  <a:srgbClr val="FFFF00"/>
                </a:solidFill>
                <a:effectLst/>
                <a:uLnTx/>
                <a:uFillTx/>
                <a:latin typeface="Times New Roman" panose="02020603050405020304" pitchFamily="18" charset="0"/>
                <a:ea typeface="宋体" panose="02010600030101010101" pitchFamily="2" charset="-122"/>
                <a:cs typeface="Times New Roman" panose="02020603050405020304" pitchFamily="18" charset="0"/>
              </a:rPr>
              <a:t> data </a:t>
            </a: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with that of D and 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Three levels of the type [2/3, 5/2]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 Level population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                       Us                  D&amp;D        Statistical        </a:t>
            </a:r>
            <a:r>
              <a:rPr kumimoji="0" lang="en-US" altLang="zh-CN" sz="2800" b="0" i="0" u="none" strike="noStrike" kern="1200" cap="none" spc="0" normalizeH="0" baseline="0" noProof="0" dirty="0" err="1">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MFGu</a:t>
            </a:r>
            <a:endPar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J = 1              0.72                  2.73         3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      2              1.22                  2.27         5                       1.8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      3              1.25                  2.27         7                       2.2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TextBox 2"/>
          <p:cNvSpPr txBox="1"/>
          <p:nvPr/>
        </p:nvSpPr>
        <p:spPr>
          <a:xfrm>
            <a:off x="251520" y="5642084"/>
            <a:ext cx="889248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Conclusions, be very careful about who runs the CR model</a:t>
            </a:r>
            <a:endParaRPr kumimoji="0" lang="zh-CN" altLang="en-US" sz="28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3423084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762000"/>
            <a:ext cx="83820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BUT .. </a:t>
            </a:r>
            <a:r>
              <a:rPr kumimoji="0" lang="en-US" sz="28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WHY are the (5/2, 5?2) </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levels not populated ??</a:t>
            </a:r>
          </a:p>
        </p:txBody>
      </p:sp>
      <p:sp>
        <p:nvSpPr>
          <p:cNvPr id="3" name="TextBox 2"/>
          <p:cNvSpPr txBox="1"/>
          <p:nvPr/>
        </p:nvSpPr>
        <p:spPr>
          <a:xfrm>
            <a:off x="609600" y="1607403"/>
            <a:ext cx="79248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We have found that the Fe-like (3d</a:t>
            </a:r>
            <a:r>
              <a:rPr kumimoji="0" lang="en-US" sz="2400" b="0" i="0" u="none" strike="noStrike" kern="1200" cap="none" spc="0" normalizeH="0" baseline="3000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8</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i.e. </a:t>
            </a:r>
            <a:r>
              <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two 3d holes </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behaves the same</a:t>
            </a:r>
          </a:p>
        </p:txBody>
      </p:sp>
      <p:sp>
        <p:nvSpPr>
          <p:cNvPr id="4" name="TextBox 3"/>
          <p:cNvSpPr txBox="1"/>
          <p:nvPr/>
        </p:nvSpPr>
        <p:spPr>
          <a:xfrm>
            <a:off x="593947" y="2667000"/>
            <a:ext cx="7330853"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3d</a:t>
            </a:r>
            <a:r>
              <a:rPr kumimoji="0" lang="en-US" sz="2400" b="0" i="0" u="none" strike="noStrike" kern="1200" cap="none" spc="0" normalizeH="0" baseline="3000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8</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is just the inverse of 3d</a:t>
            </a:r>
            <a:r>
              <a:rPr kumimoji="0" lang="en-US" sz="2400" b="0" i="0" u="none" strike="noStrike" kern="1200" cap="none" spc="0" normalizeH="0" baseline="3000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2</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i.e. the 5/2,5/2 levels are the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lowest in energy</a:t>
            </a:r>
          </a:p>
        </p:txBody>
      </p:sp>
      <p:sp>
        <p:nvSpPr>
          <p:cNvPr id="5" name="TextBox 4"/>
          <p:cNvSpPr txBox="1"/>
          <p:nvPr/>
        </p:nvSpPr>
        <p:spPr>
          <a:xfrm>
            <a:off x="609600" y="3817203"/>
            <a:ext cx="76962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Also, recently we found data from the Berlin EBIT for 4d</a:t>
            </a:r>
            <a:r>
              <a:rPr kumimoji="0" lang="en-US" sz="2400" b="0" i="0" u="none" strike="noStrike" kern="1200" cap="none" spc="0" normalizeH="0" baseline="3000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2</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and the same population is seen, or the lack of population</a:t>
            </a:r>
          </a:p>
        </p:txBody>
      </p:sp>
      <p:sp>
        <p:nvSpPr>
          <p:cNvPr id="6" name="TextBox 5"/>
          <p:cNvSpPr txBox="1"/>
          <p:nvPr/>
        </p:nvSpPr>
        <p:spPr>
          <a:xfrm>
            <a:off x="533400" y="5036403"/>
            <a:ext cx="784860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This lack of population is predicted by CRM for a mono-energetic electron beam, but what is the underlying physics ??</a:t>
            </a:r>
          </a:p>
        </p:txBody>
      </p:sp>
    </p:spTree>
    <p:extLst>
      <p:ext uri="{BB962C8B-B14F-4D97-AF65-F5344CB8AC3E}">
        <p14:creationId xmlns:p14="http://schemas.microsoft.com/office/powerpoint/2010/main" val="252807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877669"/>
            <a:ext cx="8001000" cy="646331"/>
          </a:xfrm>
          <a:prstGeom prst="rect">
            <a:avLst/>
          </a:prstGeom>
          <a:noFill/>
        </p:spPr>
        <p:txBody>
          <a:bodyPr wrap="square" rtlCol="0">
            <a:spAutoFit/>
          </a:bodyPr>
          <a:lstStyle/>
          <a:p>
            <a:r>
              <a:rPr lang="en-US" altLang="zh-CN" sz="3600" dirty="0">
                <a:solidFill>
                  <a:schemeClr val="bg1"/>
                </a:solidFill>
                <a:latin typeface="Times New Roman" panose="02020603050405020304" pitchFamily="18" charset="0"/>
                <a:cs typeface="Times New Roman" panose="02020603050405020304" pitchFamily="18" charset="0"/>
              </a:rPr>
              <a:t>Thank</a:t>
            </a:r>
            <a:r>
              <a:rPr lang="zh-CN" altLang="en-US" sz="3600" dirty="0">
                <a:solidFill>
                  <a:schemeClr val="bg1"/>
                </a:solidFill>
                <a:latin typeface="Times New Roman" panose="02020603050405020304" pitchFamily="18" charset="0"/>
                <a:cs typeface="Times New Roman" panose="02020603050405020304" pitchFamily="18" charset="0"/>
              </a:rPr>
              <a:t> </a:t>
            </a:r>
            <a:r>
              <a:rPr lang="en-US" altLang="zh-CN" sz="3600" dirty="0">
                <a:solidFill>
                  <a:schemeClr val="bg1"/>
                </a:solidFill>
                <a:latin typeface="Times New Roman" panose="02020603050405020304" pitchFamily="18" charset="0"/>
                <a:cs typeface="Times New Roman" panose="02020603050405020304" pitchFamily="18" charset="0"/>
              </a:rPr>
              <a:t>you for your attention today </a:t>
            </a:r>
            <a:r>
              <a:rPr lang="zh-CN" altLang="en-US" sz="3600" dirty="0">
                <a:solidFill>
                  <a:schemeClr val="bg1"/>
                </a:solidFill>
                <a:latin typeface="Times New Roman" panose="02020603050405020304" pitchFamily="18" charset="0"/>
                <a:cs typeface="Times New Roman" panose="02020603050405020304" pitchFamily="18" charset="0"/>
              </a:rPr>
              <a:t>！！！</a:t>
            </a:r>
          </a:p>
        </p:txBody>
      </p:sp>
      <p:sp>
        <p:nvSpPr>
          <p:cNvPr id="3" name="TextBox 2"/>
          <p:cNvSpPr txBox="1"/>
          <p:nvPr/>
        </p:nvSpPr>
        <p:spPr>
          <a:xfrm>
            <a:off x="1981200" y="2438400"/>
            <a:ext cx="5105400" cy="584775"/>
          </a:xfrm>
          <a:prstGeom prst="rect">
            <a:avLst/>
          </a:prstGeom>
          <a:noFill/>
        </p:spPr>
        <p:txBody>
          <a:bodyPr wrap="square" rtlCol="0">
            <a:spAutoFit/>
          </a:bodyPr>
          <a:lstStyle/>
          <a:p>
            <a:r>
              <a:rPr lang="en-US" altLang="zh-CN" sz="3200" dirty="0">
                <a:solidFill>
                  <a:schemeClr val="bg1"/>
                </a:solidFill>
                <a:latin typeface="Times New Roman" panose="02020603050405020304" pitchFamily="18" charset="0"/>
                <a:cs typeface="Times New Roman" panose="02020603050405020304" pitchFamily="18" charset="0"/>
              </a:rPr>
              <a:t>QUESTIONS</a:t>
            </a:r>
            <a:r>
              <a:rPr lang="zh-CN" altLang="en-US" sz="3200" dirty="0">
                <a:solidFill>
                  <a:schemeClr val="bg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892358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45419" y="609600"/>
            <a:ext cx="3021981" cy="584775"/>
          </a:xfrm>
          <a:prstGeom prst="rect">
            <a:avLst/>
          </a:prstGeom>
        </p:spPr>
        <p:txBody>
          <a:bodyPr wrap="none">
            <a:spAutoFit/>
          </a:bodyPr>
          <a:lstStyle/>
          <a:p>
            <a:r>
              <a:rPr lang="en-GB" altLang="zh-CN" sz="3200" dirty="0">
                <a:solidFill>
                  <a:schemeClr val="bg1"/>
                </a:solidFill>
                <a:latin typeface="Times New Roman" panose="02020603050405020304" pitchFamily="18" charset="0"/>
                <a:cs typeface="Times New Roman" panose="02020603050405020304" pitchFamily="18" charset="0"/>
              </a:rPr>
              <a:t>Atomic Structure</a:t>
            </a:r>
          </a:p>
        </p:txBody>
      </p:sp>
      <p:sp>
        <p:nvSpPr>
          <p:cNvPr id="3" name="Rectangle 2"/>
          <p:cNvSpPr/>
          <p:nvPr/>
        </p:nvSpPr>
        <p:spPr>
          <a:xfrm>
            <a:off x="2249675" y="2133600"/>
            <a:ext cx="4379725" cy="584775"/>
          </a:xfrm>
          <a:prstGeom prst="rect">
            <a:avLst/>
          </a:prstGeom>
        </p:spPr>
        <p:txBody>
          <a:bodyPr wrap="none">
            <a:spAutoFit/>
          </a:bodyPr>
          <a:lstStyle/>
          <a:p>
            <a:r>
              <a:rPr lang="en-US" altLang="zh-CN" sz="3200" dirty="0">
                <a:solidFill>
                  <a:schemeClr val="bg1">
                    <a:lumMod val="95000"/>
                  </a:schemeClr>
                </a:solidFill>
                <a:latin typeface="Times New Roman" panose="02020603050405020304" pitchFamily="18" charset="0"/>
                <a:cs typeface="Times New Roman" panose="02020603050405020304" pitchFamily="18" charset="0"/>
              </a:rPr>
              <a:t>Roger Hutton  </a:t>
            </a:r>
            <a:r>
              <a:rPr lang="zh-CN" altLang="en-US" sz="3200" dirty="0">
                <a:solidFill>
                  <a:schemeClr val="bg1">
                    <a:lumMod val="95000"/>
                  </a:schemeClr>
                </a:solidFill>
                <a:latin typeface="Times New Roman" panose="02020603050405020304" pitchFamily="18" charset="0"/>
                <a:cs typeface="Times New Roman" panose="02020603050405020304" pitchFamily="18" charset="0"/>
              </a:rPr>
              <a:t>（罗</a:t>
            </a:r>
            <a:r>
              <a:rPr lang="en-US" altLang="zh-CN" sz="3200" dirty="0">
                <a:solidFill>
                  <a:schemeClr val="bg1">
                    <a:lumMod val="95000"/>
                  </a:schemeClr>
                </a:solidFill>
                <a:latin typeface="Times New Roman" panose="02020603050405020304" pitchFamily="18" charset="0"/>
                <a:cs typeface="Times New Roman" panose="02020603050405020304" pitchFamily="18" charset="0"/>
              </a:rPr>
              <a:t> </a:t>
            </a:r>
            <a:r>
              <a:rPr lang="zh-CN" altLang="en-US" sz="3200" dirty="0">
                <a:solidFill>
                  <a:schemeClr val="bg1">
                    <a:lumMod val="95000"/>
                  </a:schemeClr>
                </a:solidFill>
                <a:latin typeface="Times New Roman" panose="02020603050405020304" pitchFamily="18" charset="0"/>
                <a:cs typeface="Times New Roman" panose="02020603050405020304" pitchFamily="18" charset="0"/>
              </a:rPr>
              <a:t>杰）</a:t>
            </a:r>
            <a:endParaRPr lang="en-US" altLang="zh-CN" sz="3200"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4" name="Rectangle 3"/>
          <p:cNvSpPr/>
          <p:nvPr/>
        </p:nvSpPr>
        <p:spPr>
          <a:xfrm>
            <a:off x="685800" y="3368457"/>
            <a:ext cx="7924800" cy="3108543"/>
          </a:xfrm>
          <a:prstGeom prst="rect">
            <a:avLst/>
          </a:prstGeom>
        </p:spPr>
        <p:txBody>
          <a:bodyPr wrap="square">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A discipline with a long history and many great names involved. The classical picture of an atom goes back to Nils Bohr in Copenhagen in 1913. In one way he was trying to explain the Rydberg formula (1888) for the spectral lines in Hydrogen. Rydberg was based in Lund (Sweden), only around 40 kilometers away from Copenhagen (Denmark).</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13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609600"/>
            <a:ext cx="6172200" cy="1815882"/>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Which is </a:t>
            </a:r>
            <a:r>
              <a:rPr lang="en-US" altLang="zh-CN" sz="2800" b="1" dirty="0">
                <a:solidFill>
                  <a:schemeClr val="bg1"/>
                </a:solidFill>
                <a:latin typeface="Times New Roman" panose="02020603050405020304" pitchFamily="18" charset="0"/>
                <a:cs typeface="Times New Roman" panose="02020603050405020304" pitchFamily="18" charset="0"/>
              </a:rPr>
              <a:t>t</a:t>
            </a:r>
            <a:r>
              <a:rPr lang="en-US" altLang="zh-CN" sz="2800" dirty="0">
                <a:solidFill>
                  <a:schemeClr val="bg1"/>
                </a:solidFill>
                <a:latin typeface="Times New Roman" panose="02020603050405020304" pitchFamily="18" charset="0"/>
                <a:cs typeface="Times New Roman" panose="02020603050405020304" pitchFamily="18" charset="0"/>
              </a:rPr>
              <a:t>h</a:t>
            </a:r>
            <a:r>
              <a:rPr lang="en-US" altLang="zh-CN" sz="2800" b="1" dirty="0">
                <a:solidFill>
                  <a:schemeClr val="bg1"/>
                </a:solidFill>
                <a:latin typeface="Times New Roman" panose="02020603050405020304" pitchFamily="18" charset="0"/>
                <a:cs typeface="Times New Roman" panose="02020603050405020304" pitchFamily="18" charset="0"/>
              </a:rPr>
              <a:t>e</a:t>
            </a:r>
            <a:r>
              <a:rPr lang="en-US" altLang="zh-CN" sz="2800" dirty="0">
                <a:solidFill>
                  <a:schemeClr val="bg1"/>
                </a:solidFill>
                <a:latin typeface="Times New Roman" panose="02020603050405020304" pitchFamily="18" charset="0"/>
                <a:cs typeface="Times New Roman" panose="02020603050405020304" pitchFamily="18" charset="0"/>
              </a:rPr>
              <a:t> lowest energy level … </a:t>
            </a:r>
          </a:p>
          <a:p>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dirty="0">
                <a:solidFill>
                  <a:schemeClr val="bg1"/>
                </a:solidFill>
                <a:latin typeface="Times New Roman" panose="02020603050405020304" pitchFamily="18" charset="0"/>
                <a:cs typeface="Times New Roman" panose="02020603050405020304" pitchFamily="18" charset="0"/>
              </a:rPr>
              <a:t>n = 0 </a:t>
            </a:r>
          </a:p>
          <a:p>
            <a:r>
              <a:rPr lang="en-US" altLang="zh-CN" sz="2800" dirty="0">
                <a:solidFill>
                  <a:schemeClr val="bg1"/>
                </a:solidFill>
                <a:latin typeface="Times New Roman" panose="02020603050405020304" pitchFamily="18" charset="0"/>
                <a:cs typeface="Times New Roman" panose="02020603050405020304" pitchFamily="18" charset="0"/>
              </a:rPr>
              <a:t>n = 1</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914400" y="3581400"/>
            <a:ext cx="5791200" cy="523220"/>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W</a:t>
            </a:r>
            <a:r>
              <a:rPr lang="en-US" altLang="zh-CN" sz="2800" dirty="0">
                <a:solidFill>
                  <a:schemeClr val="bg1"/>
                </a:solidFill>
              </a:rPr>
              <a:t>h</a:t>
            </a:r>
            <a:r>
              <a:rPr lang="en-US" altLang="zh-CN" sz="2800" dirty="0">
                <a:solidFill>
                  <a:schemeClr val="bg1"/>
                </a:solidFill>
                <a:latin typeface="Times New Roman" panose="02020603050405020304" pitchFamily="18" charset="0"/>
                <a:cs typeface="Times New Roman" panose="02020603050405020304" pitchFamily="18" charset="0"/>
              </a:rPr>
              <a:t>y is it so </a:t>
            </a:r>
            <a:r>
              <a:rPr lang="en-US" altLang="zh-CN" sz="2800" dirty="0">
                <a:solidFill>
                  <a:schemeClr val="bg1"/>
                </a:solidFill>
              </a:rPr>
              <a:t>h</a:t>
            </a:r>
            <a:r>
              <a:rPr lang="en-US" altLang="zh-CN" sz="2800" dirty="0">
                <a:solidFill>
                  <a:schemeClr val="bg1"/>
                </a:solidFill>
                <a:latin typeface="Times New Roman" panose="02020603050405020304" pitchFamily="18" charset="0"/>
                <a:cs typeface="Times New Roman" panose="02020603050405020304" pitchFamily="18" charset="0"/>
              </a:rPr>
              <a:t>ard to calculate ZERO</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52400" y="-76200"/>
            <a:ext cx="2057400" cy="646331"/>
          </a:xfrm>
          <a:prstGeom prst="rect">
            <a:avLst/>
          </a:prstGeom>
          <a:noFill/>
        </p:spPr>
        <p:txBody>
          <a:bodyPr wrap="square" rtlCol="0">
            <a:spAutoFit/>
          </a:bodyPr>
          <a:lstStyle/>
          <a:p>
            <a:r>
              <a:rPr lang="en-US" altLang="zh-CN" sz="3600" dirty="0">
                <a:solidFill>
                  <a:schemeClr val="bg1"/>
                </a:solidFill>
                <a:latin typeface="Times New Roman" panose="02020603050405020304" pitchFamily="18" charset="0"/>
                <a:cs typeface="Times New Roman" panose="02020603050405020304" pitchFamily="18" charset="0"/>
              </a:rPr>
              <a:t>Quiz time</a:t>
            </a:r>
            <a:endParaRPr lang="zh-CN" altLang="en-US" sz="3600"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819400" y="2667000"/>
            <a:ext cx="2743200" cy="584775"/>
          </a:xfrm>
          <a:prstGeom prst="rect">
            <a:avLst/>
          </a:prstGeom>
          <a:noFill/>
        </p:spPr>
        <p:txBody>
          <a:bodyPr wrap="square" rtlCol="0">
            <a:spAutoFit/>
          </a:bodyPr>
          <a:lstStyle/>
          <a:p>
            <a:r>
              <a:rPr lang="en-US" altLang="zh-CN" sz="3200" dirty="0">
                <a:solidFill>
                  <a:schemeClr val="bg1"/>
                </a:solidFill>
                <a:latin typeface="Times New Roman" panose="02020603050405020304" pitchFamily="18" charset="0"/>
                <a:cs typeface="Times New Roman" panose="02020603050405020304" pitchFamily="18" charset="0"/>
              </a:rPr>
              <a:t>E</a:t>
            </a:r>
            <a:r>
              <a:rPr lang="en-US" altLang="zh-CN" sz="3200" baseline="-25000" dirty="0">
                <a:solidFill>
                  <a:schemeClr val="bg1"/>
                </a:solidFill>
                <a:latin typeface="Times New Roman" panose="02020603050405020304" pitchFamily="18" charset="0"/>
                <a:cs typeface="Times New Roman" panose="02020603050405020304" pitchFamily="18" charset="0"/>
              </a:rPr>
              <a:t>n</a:t>
            </a:r>
            <a:r>
              <a:rPr lang="en-US" altLang="zh-CN" sz="3200" dirty="0">
                <a:solidFill>
                  <a:schemeClr val="bg1"/>
                </a:solidFill>
                <a:latin typeface="Times New Roman" panose="02020603050405020304" pitchFamily="18" charset="0"/>
                <a:cs typeface="Times New Roman" panose="02020603050405020304" pitchFamily="18" charset="0"/>
              </a:rPr>
              <a:t> </a:t>
            </a:r>
            <a:r>
              <a:rPr lang="en-US" altLang="zh-CN" sz="3200" dirty="0">
                <a:solidFill>
                  <a:schemeClr val="bg1"/>
                </a:solidFill>
                <a:latin typeface="Times New Roman" panose="02020603050405020304" pitchFamily="18" charset="0"/>
                <a:ea typeface="宋体"/>
                <a:cs typeface="Times New Roman" panose="02020603050405020304" pitchFamily="18" charset="0"/>
              </a:rPr>
              <a:t>∝ z</a:t>
            </a:r>
            <a:r>
              <a:rPr lang="en-US" altLang="zh-CN" sz="3200" baseline="30000" dirty="0">
                <a:solidFill>
                  <a:schemeClr val="bg1"/>
                </a:solidFill>
                <a:latin typeface="Times New Roman" panose="02020603050405020304" pitchFamily="18" charset="0"/>
                <a:ea typeface="宋体"/>
                <a:cs typeface="Times New Roman" panose="02020603050405020304" pitchFamily="18" charset="0"/>
              </a:rPr>
              <a:t>2</a:t>
            </a:r>
            <a:r>
              <a:rPr lang="en-US" altLang="zh-CN" sz="3200" dirty="0">
                <a:solidFill>
                  <a:schemeClr val="bg1"/>
                </a:solidFill>
                <a:latin typeface="Times New Roman" panose="02020603050405020304" pitchFamily="18" charset="0"/>
                <a:ea typeface="宋体"/>
                <a:cs typeface="Times New Roman" panose="02020603050405020304" pitchFamily="18" charset="0"/>
              </a:rPr>
              <a:t>/n</a:t>
            </a:r>
            <a:r>
              <a:rPr lang="en-US" altLang="zh-CN" sz="3200" baseline="30000" dirty="0">
                <a:solidFill>
                  <a:schemeClr val="bg1"/>
                </a:solidFill>
                <a:latin typeface="Times New Roman" panose="02020603050405020304" pitchFamily="18" charset="0"/>
                <a:ea typeface="宋体"/>
                <a:cs typeface="Times New Roman" panose="02020603050405020304" pitchFamily="18" charset="0"/>
              </a:rPr>
              <a:t>2</a:t>
            </a:r>
            <a:endParaRPr lang="zh-CN" altLang="en-US" sz="3200" baseline="30000" dirty="0">
              <a:solidFill>
                <a:schemeClr val="bg1"/>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762000" y="4419600"/>
            <a:ext cx="7543800" cy="2246769"/>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experimentally the ground state has energy zero and the ionization potential is positive</a:t>
            </a:r>
          </a:p>
          <a:p>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dirty="0">
                <a:solidFill>
                  <a:schemeClr val="bg1"/>
                </a:solidFill>
                <a:latin typeface="Times New Roman" panose="02020603050405020304" pitchFamily="18" charset="0"/>
                <a:cs typeface="Times New Roman" panose="02020603050405020304" pitchFamily="18" charset="0"/>
              </a:rPr>
              <a:t>T</a:t>
            </a:r>
            <a:r>
              <a:rPr lang="en-US" altLang="zh-CN" sz="2800" dirty="0">
                <a:solidFill>
                  <a:schemeClr val="bg1"/>
                </a:solidFill>
              </a:rPr>
              <a:t>h</a:t>
            </a:r>
            <a:r>
              <a:rPr lang="en-US" altLang="zh-CN" sz="2800" dirty="0">
                <a:solidFill>
                  <a:schemeClr val="bg1"/>
                </a:solidFill>
                <a:latin typeface="Times New Roman" panose="02020603050405020304" pitchFamily="18" charset="0"/>
                <a:cs typeface="Times New Roman" panose="02020603050405020304" pitchFamily="18" charset="0"/>
              </a:rPr>
              <a:t>eoretically t</a:t>
            </a:r>
            <a:r>
              <a:rPr lang="en-US" altLang="zh-CN" sz="2800" dirty="0">
                <a:solidFill>
                  <a:schemeClr val="bg1"/>
                </a:solidFill>
              </a:rPr>
              <a:t>h</a:t>
            </a:r>
            <a:r>
              <a:rPr lang="en-US" altLang="zh-CN" sz="2800" dirty="0">
                <a:solidFill>
                  <a:schemeClr val="bg1"/>
                </a:solidFill>
                <a:latin typeface="Times New Roman" panose="02020603050405020304" pitchFamily="18" charset="0"/>
                <a:cs typeface="Times New Roman" panose="02020603050405020304" pitchFamily="18" charset="0"/>
              </a:rPr>
              <a:t>e ionization energy is zero w</a:t>
            </a:r>
            <a:r>
              <a:rPr lang="en-US" altLang="zh-CN" sz="2800" dirty="0">
                <a:solidFill>
                  <a:schemeClr val="bg1"/>
                </a:solidFill>
              </a:rPr>
              <a:t>h</a:t>
            </a:r>
            <a:r>
              <a:rPr lang="en-US" altLang="zh-CN" sz="2800" dirty="0">
                <a:solidFill>
                  <a:schemeClr val="bg1"/>
                </a:solidFill>
                <a:latin typeface="Times New Roman" panose="02020603050405020304" pitchFamily="18" charset="0"/>
                <a:cs typeface="Times New Roman" panose="02020603050405020304" pitchFamily="18" charset="0"/>
              </a:rPr>
              <a:t>ile t</a:t>
            </a:r>
            <a:r>
              <a:rPr lang="en-US" altLang="zh-CN" sz="2800" dirty="0">
                <a:solidFill>
                  <a:schemeClr val="bg1"/>
                </a:solidFill>
              </a:rPr>
              <a:t>h</a:t>
            </a:r>
            <a:r>
              <a:rPr lang="en-US" altLang="zh-CN" sz="2800" dirty="0">
                <a:solidFill>
                  <a:schemeClr val="bg1"/>
                </a:solidFill>
                <a:latin typeface="Times New Roman" panose="02020603050405020304" pitchFamily="18" charset="0"/>
                <a:cs typeface="Times New Roman" panose="02020603050405020304" pitchFamily="18" charset="0"/>
              </a:rPr>
              <a:t>e binding energy is negative</a:t>
            </a:r>
            <a:endParaRPr lang="zh-CN"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247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04800"/>
            <a:ext cx="8001000" cy="6124754"/>
          </a:xfrm>
          <a:prstGeom prst="rect">
            <a:avLst/>
          </a:prstGeom>
        </p:spPr>
        <p:txBody>
          <a:bodyPr wrap="square">
            <a:spAutoFit/>
          </a:bodyPr>
          <a:lstStyle/>
          <a:p>
            <a:r>
              <a:rPr lang="en-US" altLang="zh-CN" sz="2800" b="1" dirty="0">
                <a:solidFill>
                  <a:schemeClr val="bg1"/>
                </a:solidFill>
                <a:latin typeface="Times New Roman" panose="02020603050405020304" pitchFamily="18" charset="0"/>
                <a:cs typeface="Times New Roman" panose="02020603050405020304" pitchFamily="18" charset="0"/>
              </a:rPr>
              <a:t>Sources of Spectroscopic Data</a:t>
            </a:r>
          </a:p>
          <a:p>
            <a:endParaRPr lang="en-US" altLang="zh-CN" sz="2800" b="1" dirty="0">
              <a:solidFill>
                <a:schemeClr val="bg1"/>
              </a:solidFill>
              <a:latin typeface="Times New Roman" panose="02020603050405020304" pitchFamily="18" charset="0"/>
              <a:cs typeface="Times New Roman" panose="02020603050405020304" pitchFamily="18" charset="0"/>
            </a:endParaRPr>
          </a:p>
          <a:p>
            <a:r>
              <a:rPr lang="en-US" altLang="zh-CN" sz="2800" dirty="0">
                <a:solidFill>
                  <a:schemeClr val="bg1"/>
                </a:solidFill>
                <a:latin typeface="Times New Roman" panose="02020603050405020304" pitchFamily="18" charset="0"/>
                <a:cs typeface="Times New Roman" panose="02020603050405020304" pitchFamily="18" charset="0"/>
              </a:rPr>
              <a:t>A fairly comprehensive bibliographic review of compilations of data on atomic energy levels, wavelengths, transition probabilities, and spectral line shapes and shifts as available in 1991 is given in [</a:t>
            </a:r>
            <a:r>
              <a:rPr lang="en-US" altLang="zh-CN" sz="2800" dirty="0">
                <a:solidFill>
                  <a:schemeClr val="bg1"/>
                </a:solidFill>
                <a:latin typeface="Times New Roman" panose="02020603050405020304" pitchFamily="18" charset="0"/>
                <a:cs typeface="Times New Roman" panose="02020603050405020304" pitchFamily="18" charset="0"/>
                <a:hlinkClick r:id="rId2"/>
              </a:rPr>
              <a:t>39</a:t>
            </a:r>
            <a:r>
              <a:rPr lang="en-US" altLang="zh-CN" sz="2800" dirty="0">
                <a:solidFill>
                  <a:schemeClr val="bg1"/>
                </a:solidFill>
                <a:latin typeface="Times New Roman" panose="02020603050405020304" pitchFamily="18" charset="0"/>
                <a:cs typeface="Times New Roman" panose="02020603050405020304" pitchFamily="18" charset="0"/>
              </a:rPr>
              <a:t>]. </a:t>
            </a:r>
          </a:p>
          <a:p>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dirty="0">
                <a:solidFill>
                  <a:schemeClr val="bg1"/>
                </a:solidFill>
                <a:latin typeface="Times New Roman" panose="02020603050405020304" pitchFamily="18" charset="0"/>
                <a:cs typeface="Times New Roman" panose="02020603050405020304" pitchFamily="18" charset="0"/>
              </a:rPr>
              <a:t>Access to most of the atomic spectroscopic databases </a:t>
            </a:r>
          </a:p>
          <a:p>
            <a:r>
              <a:rPr lang="en-US" altLang="zh-CN" sz="2800" dirty="0">
                <a:solidFill>
                  <a:schemeClr val="bg1"/>
                </a:solidFill>
                <a:latin typeface="Times New Roman" panose="02020603050405020304" pitchFamily="18" charset="0"/>
                <a:cs typeface="Times New Roman" panose="02020603050405020304" pitchFamily="18" charset="0"/>
              </a:rPr>
              <a:t>currently online is given by links at the Plasma Gate server [</a:t>
            </a:r>
            <a:r>
              <a:rPr lang="en-US" altLang="zh-CN" sz="2800" dirty="0">
                <a:solidFill>
                  <a:schemeClr val="bg1"/>
                </a:solidFill>
                <a:latin typeface="Times New Roman" panose="02020603050405020304" pitchFamily="18" charset="0"/>
                <a:cs typeface="Times New Roman" panose="02020603050405020304" pitchFamily="18" charset="0"/>
                <a:hlinkClick r:id="rId3"/>
              </a:rPr>
              <a:t>40</a:t>
            </a:r>
            <a:r>
              <a:rPr lang="en-US" altLang="zh-CN" sz="2800" dirty="0">
                <a:solidFill>
                  <a:schemeClr val="bg1"/>
                </a:solidFill>
                <a:latin typeface="Times New Roman" panose="02020603050405020304" pitchFamily="18" charset="0"/>
                <a:cs typeface="Times New Roman" panose="02020603050405020304" pitchFamily="18" charset="0"/>
              </a:rPr>
              <a:t>]. Extensive data from NIST compilations of atomic wavelengths, energy levels, and transition probabilities are available from the </a:t>
            </a:r>
            <a:r>
              <a:rPr lang="en-US" altLang="zh-CN" sz="2800" dirty="0">
                <a:solidFill>
                  <a:schemeClr val="bg1"/>
                </a:solidFill>
                <a:latin typeface="Times New Roman" panose="02020603050405020304" pitchFamily="18" charset="0"/>
                <a:cs typeface="Times New Roman" panose="02020603050405020304" pitchFamily="18" charset="0"/>
                <a:hlinkClick r:id="rId4"/>
              </a:rPr>
              <a:t>Atomic Spectra Database</a:t>
            </a:r>
            <a:r>
              <a:rPr lang="en-US" altLang="zh-CN" sz="2800" dirty="0">
                <a:solidFill>
                  <a:schemeClr val="bg1"/>
                </a:solidFill>
                <a:latin typeface="Times New Roman" panose="02020603050405020304" pitchFamily="18" charset="0"/>
                <a:cs typeface="Times New Roman" panose="02020603050405020304" pitchFamily="18" charset="0"/>
              </a:rPr>
              <a:t> (ASD) at the NIST site (see [</a:t>
            </a:r>
            <a:r>
              <a:rPr lang="en-US" altLang="zh-CN" sz="2800" dirty="0">
                <a:solidFill>
                  <a:schemeClr val="bg1"/>
                </a:solidFill>
                <a:latin typeface="Times New Roman" panose="02020603050405020304" pitchFamily="18" charset="0"/>
                <a:cs typeface="Times New Roman" panose="02020603050405020304" pitchFamily="18" charset="0"/>
                <a:hlinkClick r:id="rId5"/>
              </a:rPr>
              <a:t>13</a:t>
            </a:r>
            <a:r>
              <a:rPr lang="en-US" altLang="zh-CN" sz="2800" dirty="0">
                <a:solidFill>
                  <a:schemeClr val="bg1"/>
                </a:solidFill>
                <a:latin typeface="Times New Roman" panose="02020603050405020304" pitchFamily="18" charset="0"/>
                <a:cs typeface="Times New Roman" panose="02020603050405020304" pitchFamily="18" charset="0"/>
              </a:rPr>
              <a:t>]). </a:t>
            </a:r>
            <a:r>
              <a:rPr lang="en-US" altLang="zh-CN" sz="2800" dirty="0">
                <a:solidFill>
                  <a:schemeClr val="bg1"/>
                </a:solidFill>
                <a:latin typeface="Times New Roman" panose="02020603050405020304" pitchFamily="18" charset="0"/>
                <a:cs typeface="Times New Roman" panose="02020603050405020304" pitchFamily="18" charset="0"/>
                <a:hlinkClick r:id="rId6"/>
              </a:rPr>
              <a:t>Section 16</a:t>
            </a:r>
            <a:r>
              <a:rPr lang="en-US" altLang="zh-CN" sz="2800" dirty="0">
                <a:solidFill>
                  <a:schemeClr val="bg1"/>
                </a:solidFill>
                <a:latin typeface="Times New Roman" panose="02020603050405020304" pitchFamily="18" charset="0"/>
                <a:cs typeface="Times New Roman" panose="02020603050405020304" pitchFamily="18" charset="0"/>
              </a:rPr>
              <a:t> includes additional references for wavelength tables.</a:t>
            </a:r>
          </a:p>
        </p:txBody>
      </p:sp>
    </p:spTree>
    <p:extLst>
      <p:ext uri="{BB962C8B-B14F-4D97-AF65-F5344CB8AC3E}">
        <p14:creationId xmlns:p14="http://schemas.microsoft.com/office/powerpoint/2010/main" val="34836924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17349</TotalTime>
  <Words>4354</Words>
  <Application>Microsoft Office PowerPoint</Application>
  <PresentationFormat>On-screen Show (4:3)</PresentationFormat>
  <Paragraphs>266</Paragraphs>
  <Slides>64</Slides>
  <Notes>6</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64</vt:i4>
      </vt:variant>
    </vt:vector>
  </HeadingPairs>
  <TitlesOfParts>
    <vt:vector size="71" baseType="lpstr">
      <vt:lpstr>Arial</vt:lpstr>
      <vt:lpstr>Calibri</vt:lpstr>
      <vt:lpstr>Times New Roman</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R-LT</dc:creator>
  <cp:lastModifiedBy>Katy Hutton</cp:lastModifiedBy>
  <cp:revision>138</cp:revision>
  <dcterms:created xsi:type="dcterms:W3CDTF">2006-08-16T00:00:00Z</dcterms:created>
  <dcterms:modified xsi:type="dcterms:W3CDTF">2024-01-02T23:05:08Z</dcterms:modified>
</cp:coreProperties>
</file>