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9" r:id="rId2"/>
    <p:sldId id="322" r:id="rId3"/>
    <p:sldId id="338" r:id="rId4"/>
    <p:sldId id="315" r:id="rId5"/>
    <p:sldId id="319" r:id="rId6"/>
    <p:sldId id="297" r:id="rId7"/>
    <p:sldId id="264" r:id="rId8"/>
    <p:sldId id="317" r:id="rId9"/>
    <p:sldId id="320" r:id="rId10"/>
    <p:sldId id="279" r:id="rId11"/>
    <p:sldId id="278" r:id="rId12"/>
    <p:sldId id="277" r:id="rId13"/>
    <p:sldId id="273" r:id="rId14"/>
    <p:sldId id="282" r:id="rId15"/>
    <p:sldId id="281" r:id="rId16"/>
    <p:sldId id="280" r:id="rId17"/>
    <p:sldId id="283" r:id="rId18"/>
    <p:sldId id="289" r:id="rId19"/>
    <p:sldId id="290" r:id="rId20"/>
    <p:sldId id="291" r:id="rId21"/>
    <p:sldId id="292" r:id="rId22"/>
    <p:sldId id="293" r:id="rId23"/>
    <p:sldId id="294" r:id="rId24"/>
    <p:sldId id="295" r:id="rId25"/>
    <p:sldId id="296" r:id="rId26"/>
    <p:sldId id="274" r:id="rId27"/>
    <p:sldId id="316" r:id="rId28"/>
    <p:sldId id="301" r:id="rId29"/>
    <p:sldId id="302" r:id="rId30"/>
    <p:sldId id="304" r:id="rId31"/>
    <p:sldId id="306" r:id="rId32"/>
    <p:sldId id="307" r:id="rId33"/>
    <p:sldId id="308" r:id="rId34"/>
    <p:sldId id="310" r:id="rId35"/>
    <p:sldId id="358" r:id="rId36"/>
    <p:sldId id="311" r:id="rId37"/>
    <p:sldId id="312" r:id="rId38"/>
    <p:sldId id="313" r:id="rId39"/>
    <p:sldId id="343" r:id="rId40"/>
    <p:sldId id="344" r:id="rId41"/>
    <p:sldId id="345" r:id="rId42"/>
    <p:sldId id="346" r:id="rId43"/>
    <p:sldId id="348" r:id="rId44"/>
    <p:sldId id="324" r:id="rId45"/>
    <p:sldId id="350" r:id="rId46"/>
    <p:sldId id="351" r:id="rId47"/>
    <p:sldId id="359" r:id="rId48"/>
    <p:sldId id="360" r:id="rId49"/>
    <p:sldId id="352" r:id="rId50"/>
    <p:sldId id="353" r:id="rId51"/>
    <p:sldId id="268" r:id="rId52"/>
    <p:sldId id="355" r:id="rId53"/>
    <p:sldId id="361" r:id="rId54"/>
    <p:sldId id="362" r:id="rId55"/>
    <p:sldId id="356" r:id="rId56"/>
    <p:sldId id="35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05" autoAdjust="0"/>
  </p:normalViewPr>
  <p:slideViewPr>
    <p:cSldViewPr>
      <p:cViewPr varScale="1">
        <p:scale>
          <a:sx n="71" d="100"/>
          <a:sy n="71" d="100"/>
        </p:scale>
        <p:origin x="917" y="67"/>
      </p:cViewPr>
      <p:guideLst>
        <p:guide orient="horz" pos="2160"/>
        <p:guide pos="2880"/>
      </p:guideLst>
    </p:cSldViewPr>
  </p:slideViewPr>
  <p:outlineViewPr>
    <p:cViewPr>
      <p:scale>
        <a:sx n="33" d="100"/>
        <a:sy n="33" d="100"/>
      </p:scale>
      <p:origin x="0" y="-475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CF2F0-34D1-439B-B1B0-8ECE477E55EF}" type="datetimeFigureOut">
              <a:rPr lang="en-US" smtClean="0"/>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34F60-68F1-4FE7-8570-E3C773A0E5C4}" type="slidenum">
              <a:rPr lang="en-US" smtClean="0"/>
              <a:t>‹#›</a:t>
            </a:fld>
            <a:endParaRPr lang="en-US"/>
          </a:p>
        </p:txBody>
      </p:sp>
    </p:spTree>
    <p:extLst>
      <p:ext uri="{BB962C8B-B14F-4D97-AF65-F5344CB8AC3E}">
        <p14:creationId xmlns:p14="http://schemas.microsoft.com/office/powerpoint/2010/main" val="124963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F68A64E2-79BC-4720-9DD0-01F7E54BC4CC}" type="slidenum">
              <a:rPr lang="en-US" altLang="zh-CN" sz="1200">
                <a:solidFill>
                  <a:prstClr val="black"/>
                </a:solidFill>
                <a:latin typeface="Arial" charset="0"/>
              </a:rPr>
              <a:pPr eaLnBrk="1" hangingPunct="1"/>
              <a:t>6</a:t>
            </a:fld>
            <a:endParaRPr lang="en-US" altLang="zh-CN" sz="1200">
              <a:solidFill>
                <a:prstClr val="black"/>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383810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52A0539D-23AC-4880-AFEA-DC73DE8AD765}" type="slidenum">
              <a:rPr lang="en-US" altLang="zh-CN" sz="1200">
                <a:latin typeface="Arial" charset="0"/>
              </a:rPr>
              <a:pPr eaLnBrk="1" hangingPunct="1"/>
              <a:t>7</a:t>
            </a:fld>
            <a:endParaRPr lang="en-US" altLang="zh-CN" sz="12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07014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B34F60-68F1-4FE7-8570-E3C773A0E5C4}" type="slidenum">
              <a:rPr lang="en-US" smtClean="0"/>
              <a:t>8</a:t>
            </a:fld>
            <a:endParaRPr lang="en-US"/>
          </a:p>
        </p:txBody>
      </p:sp>
    </p:spTree>
    <p:extLst>
      <p:ext uri="{BB962C8B-B14F-4D97-AF65-F5344CB8AC3E}">
        <p14:creationId xmlns:p14="http://schemas.microsoft.com/office/powerpoint/2010/main" val="207441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34F60-68F1-4FE7-8570-E3C773A0E5C4}" type="slidenum">
              <a:rPr lang="en-US" smtClean="0"/>
              <a:t>27</a:t>
            </a:fld>
            <a:endParaRPr lang="en-US"/>
          </a:p>
        </p:txBody>
      </p:sp>
    </p:spTree>
    <p:extLst>
      <p:ext uri="{BB962C8B-B14F-4D97-AF65-F5344CB8AC3E}">
        <p14:creationId xmlns:p14="http://schemas.microsoft.com/office/powerpoint/2010/main" val="276099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59ED7AE0-DC7D-48EE-9B5B-C6D06E66BE11}" type="slidenum">
              <a:rPr lang="en-US" altLang="zh-CN">
                <a:solidFill>
                  <a:prstClr val="black"/>
                </a:solidFill>
              </a:rPr>
              <a:pPr eaLnBrk="1" hangingPunct="1">
                <a:spcBef>
                  <a:spcPct val="0"/>
                </a:spcBef>
              </a:pPr>
              <a:t>28</a:t>
            </a:fld>
            <a:endParaRPr lang="en-US" altLang="zh-CN">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B34F60-68F1-4FE7-8570-E3C773A0E5C4}" type="slidenum">
              <a:rPr lang="en-US" smtClean="0"/>
              <a:t>39</a:t>
            </a:fld>
            <a:endParaRPr lang="en-US"/>
          </a:p>
        </p:txBody>
      </p:sp>
    </p:spTree>
    <p:extLst>
      <p:ext uri="{BB962C8B-B14F-4D97-AF65-F5344CB8AC3E}">
        <p14:creationId xmlns:p14="http://schemas.microsoft.com/office/powerpoint/2010/main" val="198752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B34F60-68F1-4FE7-8570-E3C773A0E5C4}" type="slidenum">
              <a:rPr lang="en-US" smtClean="0"/>
              <a:t>41</a:t>
            </a:fld>
            <a:endParaRPr lang="en-US"/>
          </a:p>
        </p:txBody>
      </p:sp>
    </p:spTree>
    <p:extLst>
      <p:ext uri="{BB962C8B-B14F-4D97-AF65-F5344CB8AC3E}">
        <p14:creationId xmlns:p14="http://schemas.microsoft.com/office/powerpoint/2010/main" val="82312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B34F60-68F1-4FE7-8570-E3C773A0E5C4}" type="slidenum">
              <a:rPr lang="en-US" smtClean="0"/>
              <a:t>45</a:t>
            </a:fld>
            <a:endParaRPr lang="en-US"/>
          </a:p>
        </p:txBody>
      </p:sp>
    </p:spTree>
    <p:extLst>
      <p:ext uri="{BB962C8B-B14F-4D97-AF65-F5344CB8AC3E}">
        <p14:creationId xmlns:p14="http://schemas.microsoft.com/office/powerpoint/2010/main" val="289414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B34F60-68F1-4FE7-8570-E3C773A0E5C4}" type="slidenum">
              <a:rPr lang="en-US" smtClean="0"/>
              <a:t>51</a:t>
            </a:fld>
            <a:endParaRPr lang="en-US"/>
          </a:p>
        </p:txBody>
      </p:sp>
    </p:spTree>
    <p:extLst>
      <p:ext uri="{BB962C8B-B14F-4D97-AF65-F5344CB8AC3E}">
        <p14:creationId xmlns:p14="http://schemas.microsoft.com/office/powerpoint/2010/main" val="415038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860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654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824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0088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111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1497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510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13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56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37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730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12/12/2023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565897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gif"/><Relationship Id="rId25" Type="http://schemas.openxmlformats.org/officeDocument/2006/relationships/image" Target="../media/image29.gif"/><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gif"/><Relationship Id="rId5" Type="http://schemas.openxmlformats.org/officeDocument/2006/relationships/image" Target="../media/image9.png"/><Relationship Id="rId15" Type="http://schemas.openxmlformats.org/officeDocument/2006/relationships/image" Target="../media/image19.gif"/><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asa.gov/mission_pages/hinode/index.htm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208782"/>
            <a:ext cx="7239000" cy="1077218"/>
          </a:xfrm>
          <a:prstGeom prst="rect">
            <a:avLst/>
          </a:prstGeom>
        </p:spPr>
        <p:txBody>
          <a:bodyPr wrap="square">
            <a:spAutoFit/>
          </a:bodyPr>
          <a:lstStyle/>
          <a:p>
            <a:pPr algn="ctr"/>
            <a:r>
              <a:rPr lang="en-US" sz="3200" b="1" dirty="0">
                <a:latin typeface="Copperplate Gothic Light" panose="020E0507020206020404" pitchFamily="34" charset="0"/>
                <a:cs typeface="Times New Roman" panose="02020603050405020304" pitchFamily="18" charset="0"/>
              </a:rPr>
              <a:t>Quantum interference, and the Solar Corona Magnetic Field</a:t>
            </a:r>
          </a:p>
        </p:txBody>
      </p:sp>
      <p:sp>
        <p:nvSpPr>
          <p:cNvPr id="6" name="TextBox 5"/>
          <p:cNvSpPr txBox="1"/>
          <p:nvPr/>
        </p:nvSpPr>
        <p:spPr>
          <a:xfrm>
            <a:off x="1371600" y="2667000"/>
            <a:ext cx="7924800" cy="2554545"/>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Roger Hutton  (</a:t>
            </a:r>
            <a:r>
              <a:rPr lang="zh-CN" altLang="en-US" sz="2400" b="1" dirty="0">
                <a:latin typeface="Times New Roman" panose="02020603050405020304" pitchFamily="18" charset="0"/>
                <a:cs typeface="Times New Roman" panose="02020603050405020304" pitchFamily="18" charset="0"/>
              </a:rPr>
              <a:t>罗杰</a:t>
            </a:r>
            <a:r>
              <a:rPr lang="en-US" altLang="zh-CN" sz="2400" b="1" dirty="0">
                <a:latin typeface="Times New Roman" panose="02020603050405020304" pitchFamily="18" charset="0"/>
                <a:cs typeface="Times New Roman" panose="02020603050405020304" pitchFamily="18" charset="0"/>
              </a:rPr>
              <a:t>)</a:t>
            </a:r>
          </a:p>
          <a:p>
            <a:endParaRPr lang="zh-CN" alt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Department of Astronomy, Beijing Normal University, China</a:t>
            </a:r>
          </a:p>
          <a:p>
            <a:r>
              <a:rPr lang="en-US" sz="2000" dirty="0">
                <a:latin typeface="Times New Roman" panose="02020603050405020304" pitchFamily="18" charset="0"/>
                <a:cs typeface="Times New Roman" panose="02020603050405020304" pitchFamily="18" charset="0"/>
              </a:rPr>
              <a:t>Department of Physics, Lund University, Sweden</a:t>
            </a:r>
          </a:p>
        </p:txBody>
      </p:sp>
    </p:spTree>
    <p:extLst>
      <p:ext uri="{BB962C8B-B14F-4D97-AF65-F5344CB8AC3E}">
        <p14:creationId xmlns:p14="http://schemas.microsoft.com/office/powerpoint/2010/main" val="261869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763000" cy="1077218"/>
          </a:xfrm>
          <a:prstGeom prst="rect">
            <a:avLst/>
          </a:prstGeom>
          <a:noFill/>
        </p:spPr>
        <p:txBody>
          <a:bodyPr wrap="square" rtlCol="0">
            <a:spAutoFit/>
          </a:bodyPr>
          <a:lstStyle/>
          <a:p>
            <a:r>
              <a:rPr lang="en-US" altLang="zh-CN" sz="3200" dirty="0">
                <a:solidFill>
                  <a:srgbClr val="FFFF00"/>
                </a:solidFill>
                <a:latin typeface="Times New Roman" panose="02020603050405020304" pitchFamily="18" charset="0"/>
                <a:cs typeface="Times New Roman" panose="02020603050405020304" pitchFamily="18" charset="0"/>
              </a:rPr>
              <a:t>Welcome to the world of quantum states!</a:t>
            </a:r>
          </a:p>
          <a:p>
            <a:r>
              <a:rPr lang="en-US" altLang="zh-CN" sz="3200" dirty="0">
                <a:solidFill>
                  <a:srgbClr val="FFFF00"/>
                </a:solidFill>
                <a:latin typeface="Times New Roman" panose="02020603050405020304" pitchFamily="18" charset="0"/>
                <a:cs typeface="Times New Roman" panose="02020603050405020304" pitchFamily="18" charset="0"/>
              </a:rPr>
              <a:t>Ions have specific energy states.</a:t>
            </a:r>
          </a:p>
        </p:txBody>
      </p: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457200" y="5410200"/>
            <a:ext cx="8534400" cy="461665"/>
          </a:xfrm>
          <a:prstGeom prst="rect">
            <a:avLst/>
          </a:prstGeom>
          <a:noFill/>
        </p:spPr>
        <p:txBody>
          <a:bodyPr wrap="square" rtlCol="0">
            <a:spAutoFit/>
          </a:bodyPr>
          <a:lstStyle/>
          <a:p>
            <a:r>
              <a:rPr lang="sv-SE" sz="2400" dirty="0">
                <a:solidFill>
                  <a:srgbClr val="00B0F0"/>
                </a:solidFill>
              </a:rPr>
              <a:t>Most often, they are in their lowest – ground state.</a:t>
            </a:r>
          </a:p>
        </p:txBody>
      </p:sp>
    </p:spTree>
    <p:extLst>
      <p:ext uri="{BB962C8B-B14F-4D97-AF65-F5344CB8AC3E}">
        <p14:creationId xmlns:p14="http://schemas.microsoft.com/office/powerpoint/2010/main" val="189200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763000" cy="584775"/>
          </a:xfrm>
          <a:prstGeom prst="rect">
            <a:avLst/>
          </a:prstGeom>
          <a:noFill/>
        </p:spPr>
        <p:txBody>
          <a:bodyPr wrap="square" rtlCol="0">
            <a:spAutoFit/>
          </a:bodyPr>
          <a:lstStyle/>
          <a:p>
            <a:r>
              <a:rPr lang="en-US" altLang="zh-CN" sz="3200" dirty="0">
                <a:solidFill>
                  <a:srgbClr val="FFFF00"/>
                </a:solidFill>
                <a:latin typeface="Times New Roman" panose="02020603050405020304" pitchFamily="18" charset="0"/>
                <a:cs typeface="Times New Roman" panose="02020603050405020304" pitchFamily="18" charset="0"/>
              </a:rPr>
              <a:t>Ions get excited to higher lying energy levels.</a:t>
            </a:r>
          </a:p>
        </p:txBody>
      </p:sp>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490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763000" cy="1077218"/>
          </a:xfrm>
          <a:prstGeom prst="rect">
            <a:avLst/>
          </a:prstGeom>
          <a:noFill/>
        </p:spPr>
        <p:txBody>
          <a:bodyPr wrap="square" rtlCol="0">
            <a:spAutoFit/>
          </a:bodyPr>
          <a:lstStyle/>
          <a:p>
            <a:r>
              <a:rPr lang="en-US" altLang="zh-CN" sz="3200" dirty="0">
                <a:solidFill>
                  <a:srgbClr val="FFFF00"/>
                </a:solidFill>
                <a:latin typeface="Times New Roman" panose="02020603050405020304" pitchFamily="18" charset="0"/>
                <a:cs typeface="Times New Roman" panose="02020603050405020304" pitchFamily="18" charset="0"/>
              </a:rPr>
              <a:t>Ions get excited to higher lying energy levels.</a:t>
            </a:r>
          </a:p>
          <a:p>
            <a:r>
              <a:rPr lang="en-US" altLang="zh-CN" sz="3200" dirty="0">
                <a:solidFill>
                  <a:srgbClr val="FFFF00"/>
                </a:solidFill>
                <a:latin typeface="Times New Roman" panose="02020603050405020304" pitchFamily="18" charset="0"/>
                <a:cs typeface="Times New Roman" panose="02020603050405020304" pitchFamily="18" charset="0"/>
              </a:rPr>
              <a:t>Sometimes they can decay to lower states.</a:t>
            </a:r>
            <a:endParaRPr lang="zh-CN" altLang="en-US" sz="3200" dirty="0">
              <a:solidFill>
                <a:srgbClr val="FFFF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1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763000" cy="1569660"/>
          </a:xfrm>
          <a:prstGeom prst="rect">
            <a:avLst/>
          </a:prstGeom>
          <a:noFill/>
        </p:spPr>
        <p:txBody>
          <a:bodyPr wrap="square" rtlCol="0">
            <a:spAutoFit/>
          </a:bodyPr>
          <a:lstStyle/>
          <a:p>
            <a:r>
              <a:rPr lang="en-US" altLang="zh-CN" sz="3200" dirty="0">
                <a:solidFill>
                  <a:srgbClr val="FFFF00"/>
                </a:solidFill>
                <a:latin typeface="Times New Roman" panose="02020603050405020304" pitchFamily="18" charset="0"/>
                <a:cs typeface="Times New Roman" panose="02020603050405020304" pitchFamily="18" charset="0"/>
              </a:rPr>
              <a:t>Ions get excited to higher levels.</a:t>
            </a:r>
          </a:p>
          <a:p>
            <a:r>
              <a:rPr lang="en-US" altLang="zh-CN" sz="3200" dirty="0">
                <a:solidFill>
                  <a:srgbClr val="FFFF00"/>
                </a:solidFill>
                <a:latin typeface="Times New Roman" panose="02020603050405020304" pitchFamily="18" charset="0"/>
                <a:cs typeface="Times New Roman" panose="02020603050405020304" pitchFamily="18" charset="0"/>
              </a:rPr>
              <a:t>Sometimes they can decay to lower states by emitting photons.</a:t>
            </a:r>
            <a:endParaRPr lang="zh-CN" altLang="en-US" sz="3200" dirty="0">
              <a:solidFill>
                <a:srgbClr val="FFFF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514601" y="3369434"/>
            <a:ext cx="762000" cy="288166"/>
            <a:chOff x="2514601" y="3369434"/>
            <a:chExt cx="762000" cy="288166"/>
          </a:xfrm>
        </p:grpSpPr>
        <p:sp>
          <p:nvSpPr>
            <p:cNvPr id="12" name="Smiley Face 1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 name="Straight Arrow Connector 4"/>
            <p:cNvCxnSpPr>
              <a:stCxn id="1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667001" y="3521834"/>
            <a:ext cx="762000" cy="288166"/>
            <a:chOff x="2514601" y="3369434"/>
            <a:chExt cx="762000" cy="288166"/>
          </a:xfrm>
        </p:grpSpPr>
        <p:sp>
          <p:nvSpPr>
            <p:cNvPr id="14" name="Smiley Face 13"/>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Straight Arrow Connector 14"/>
            <p:cNvCxnSpPr>
              <a:stCxn id="14"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19401" y="3674234"/>
            <a:ext cx="762000" cy="288166"/>
            <a:chOff x="2514601" y="3369434"/>
            <a:chExt cx="762000" cy="288166"/>
          </a:xfrm>
        </p:grpSpPr>
        <p:sp>
          <p:nvSpPr>
            <p:cNvPr id="17" name="Smiley Face 16"/>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Straight Arrow Connector 17"/>
            <p:cNvCxnSpPr>
              <a:stCxn id="17"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971801" y="3826634"/>
            <a:ext cx="762000" cy="288166"/>
            <a:chOff x="2514601" y="3369434"/>
            <a:chExt cx="762000" cy="288166"/>
          </a:xfrm>
        </p:grpSpPr>
        <p:sp>
          <p:nvSpPr>
            <p:cNvPr id="20" name="Smiley Face 19"/>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Straight Arrow Connector 20"/>
            <p:cNvCxnSpPr>
              <a:stCxn id="20"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71800" y="3439125"/>
            <a:ext cx="762000" cy="288166"/>
            <a:chOff x="2514601" y="3369434"/>
            <a:chExt cx="762000" cy="288166"/>
          </a:xfrm>
        </p:grpSpPr>
        <p:sp>
          <p:nvSpPr>
            <p:cNvPr id="23" name="Smiley Face 22"/>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Arrow Connector 23"/>
            <p:cNvCxnSpPr>
              <a:stCxn id="23"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69465" y="3802120"/>
            <a:ext cx="762000" cy="288166"/>
            <a:chOff x="2514601" y="3369434"/>
            <a:chExt cx="762000" cy="288166"/>
          </a:xfrm>
        </p:grpSpPr>
        <p:sp>
          <p:nvSpPr>
            <p:cNvPr id="26" name="Smiley Face 25"/>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Straight Arrow Connector 26"/>
            <p:cNvCxnSpPr>
              <a:stCxn id="26"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24201" y="3979034"/>
            <a:ext cx="762000" cy="288166"/>
            <a:chOff x="2514601" y="3369434"/>
            <a:chExt cx="762000" cy="288166"/>
          </a:xfrm>
        </p:grpSpPr>
        <p:sp>
          <p:nvSpPr>
            <p:cNvPr id="29" name="Smiley Face 28"/>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Straight Arrow Connector 29"/>
            <p:cNvCxnSpPr>
              <a:stCxn id="29"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628901" y="4020749"/>
            <a:ext cx="762000" cy="288166"/>
            <a:chOff x="2514601" y="3369434"/>
            <a:chExt cx="762000" cy="288166"/>
          </a:xfrm>
        </p:grpSpPr>
        <p:sp>
          <p:nvSpPr>
            <p:cNvPr id="32" name="Smiley Face 3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Straight Arrow Connector 32"/>
            <p:cNvCxnSpPr>
              <a:stCxn id="3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874264" y="4110098"/>
            <a:ext cx="762000" cy="288166"/>
            <a:chOff x="2514601" y="3369434"/>
            <a:chExt cx="762000" cy="288166"/>
          </a:xfrm>
        </p:grpSpPr>
        <p:sp>
          <p:nvSpPr>
            <p:cNvPr id="35" name="Smiley Face 34"/>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Straight Arrow Connector 35"/>
            <p:cNvCxnSpPr>
              <a:stCxn id="35"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14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514601" y="3369434"/>
            <a:ext cx="762000" cy="288166"/>
            <a:chOff x="2514601" y="3369434"/>
            <a:chExt cx="762000" cy="288166"/>
          </a:xfrm>
        </p:grpSpPr>
        <p:sp>
          <p:nvSpPr>
            <p:cNvPr id="12" name="Smiley Face 1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 name="Straight Arrow Connector 4"/>
            <p:cNvCxnSpPr>
              <a:stCxn id="1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667001" y="3521834"/>
            <a:ext cx="762000" cy="288166"/>
            <a:chOff x="2514601" y="3369434"/>
            <a:chExt cx="762000" cy="288166"/>
          </a:xfrm>
        </p:grpSpPr>
        <p:sp>
          <p:nvSpPr>
            <p:cNvPr id="14" name="Smiley Face 13"/>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Straight Arrow Connector 14"/>
            <p:cNvCxnSpPr>
              <a:stCxn id="14"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19401" y="3674234"/>
            <a:ext cx="762000" cy="288166"/>
            <a:chOff x="2514601" y="3369434"/>
            <a:chExt cx="762000" cy="288166"/>
          </a:xfrm>
        </p:grpSpPr>
        <p:sp>
          <p:nvSpPr>
            <p:cNvPr id="17" name="Smiley Face 16"/>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Straight Arrow Connector 17"/>
            <p:cNvCxnSpPr>
              <a:stCxn id="17"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971801" y="3826634"/>
            <a:ext cx="762000" cy="288166"/>
            <a:chOff x="2514601" y="3369434"/>
            <a:chExt cx="762000" cy="288166"/>
          </a:xfrm>
        </p:grpSpPr>
        <p:sp>
          <p:nvSpPr>
            <p:cNvPr id="20" name="Smiley Face 19"/>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Straight Arrow Connector 20"/>
            <p:cNvCxnSpPr>
              <a:stCxn id="20"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71800" y="3439125"/>
            <a:ext cx="762000" cy="288166"/>
            <a:chOff x="2514601" y="3369434"/>
            <a:chExt cx="762000" cy="288166"/>
          </a:xfrm>
        </p:grpSpPr>
        <p:sp>
          <p:nvSpPr>
            <p:cNvPr id="23" name="Smiley Face 22"/>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Arrow Connector 23"/>
            <p:cNvCxnSpPr>
              <a:stCxn id="23"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69465" y="3802120"/>
            <a:ext cx="762000" cy="288166"/>
            <a:chOff x="2514601" y="3369434"/>
            <a:chExt cx="762000" cy="288166"/>
          </a:xfrm>
        </p:grpSpPr>
        <p:sp>
          <p:nvSpPr>
            <p:cNvPr id="26" name="Smiley Face 25"/>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Straight Arrow Connector 26"/>
            <p:cNvCxnSpPr>
              <a:stCxn id="26"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24201" y="3979034"/>
            <a:ext cx="762000" cy="288166"/>
            <a:chOff x="2514601" y="3369434"/>
            <a:chExt cx="762000" cy="288166"/>
          </a:xfrm>
        </p:grpSpPr>
        <p:sp>
          <p:nvSpPr>
            <p:cNvPr id="29" name="Smiley Face 28"/>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Straight Arrow Connector 29"/>
            <p:cNvCxnSpPr>
              <a:stCxn id="29"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628901" y="4020749"/>
            <a:ext cx="762000" cy="288166"/>
            <a:chOff x="2514601" y="3369434"/>
            <a:chExt cx="762000" cy="288166"/>
          </a:xfrm>
        </p:grpSpPr>
        <p:sp>
          <p:nvSpPr>
            <p:cNvPr id="32" name="Smiley Face 3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Straight Arrow Connector 32"/>
            <p:cNvCxnSpPr>
              <a:stCxn id="3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874264" y="4110098"/>
            <a:ext cx="762000" cy="288166"/>
            <a:chOff x="2514601" y="3369434"/>
            <a:chExt cx="762000" cy="288166"/>
          </a:xfrm>
        </p:grpSpPr>
        <p:sp>
          <p:nvSpPr>
            <p:cNvPr id="35" name="Smiley Face 34"/>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Straight Arrow Connector 35"/>
            <p:cNvCxnSpPr>
              <a:stCxn id="35"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81000" y="76200"/>
            <a:ext cx="8763000" cy="1077218"/>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Other excited states have different properties</a:t>
            </a:r>
          </a:p>
          <a:p>
            <a:endParaRPr lang="sv-SE" altLang="zh-C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71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514601" y="3369434"/>
            <a:ext cx="762000" cy="288166"/>
            <a:chOff x="2514601" y="3369434"/>
            <a:chExt cx="762000" cy="288166"/>
          </a:xfrm>
        </p:grpSpPr>
        <p:sp>
          <p:nvSpPr>
            <p:cNvPr id="12" name="Smiley Face 1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 name="Straight Arrow Connector 4"/>
            <p:cNvCxnSpPr>
              <a:stCxn id="1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667001" y="3521834"/>
            <a:ext cx="762000" cy="288166"/>
            <a:chOff x="2514601" y="3369434"/>
            <a:chExt cx="762000" cy="288166"/>
          </a:xfrm>
        </p:grpSpPr>
        <p:sp>
          <p:nvSpPr>
            <p:cNvPr id="14" name="Smiley Face 13"/>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Straight Arrow Connector 14"/>
            <p:cNvCxnSpPr>
              <a:stCxn id="14"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19401" y="3674234"/>
            <a:ext cx="762000" cy="288166"/>
            <a:chOff x="2514601" y="3369434"/>
            <a:chExt cx="762000" cy="288166"/>
          </a:xfrm>
        </p:grpSpPr>
        <p:sp>
          <p:nvSpPr>
            <p:cNvPr id="17" name="Smiley Face 16"/>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Straight Arrow Connector 17"/>
            <p:cNvCxnSpPr>
              <a:stCxn id="17"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971801" y="3826634"/>
            <a:ext cx="762000" cy="288166"/>
            <a:chOff x="2514601" y="3369434"/>
            <a:chExt cx="762000" cy="288166"/>
          </a:xfrm>
        </p:grpSpPr>
        <p:sp>
          <p:nvSpPr>
            <p:cNvPr id="20" name="Smiley Face 19"/>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Straight Arrow Connector 20"/>
            <p:cNvCxnSpPr>
              <a:stCxn id="20"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71800" y="3439125"/>
            <a:ext cx="762000" cy="288166"/>
            <a:chOff x="2514601" y="3369434"/>
            <a:chExt cx="762000" cy="288166"/>
          </a:xfrm>
        </p:grpSpPr>
        <p:sp>
          <p:nvSpPr>
            <p:cNvPr id="23" name="Smiley Face 22"/>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Arrow Connector 23"/>
            <p:cNvCxnSpPr>
              <a:stCxn id="23"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69465" y="3802120"/>
            <a:ext cx="762000" cy="288166"/>
            <a:chOff x="2514601" y="3369434"/>
            <a:chExt cx="762000" cy="288166"/>
          </a:xfrm>
        </p:grpSpPr>
        <p:sp>
          <p:nvSpPr>
            <p:cNvPr id="26" name="Smiley Face 25"/>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Straight Arrow Connector 26"/>
            <p:cNvCxnSpPr>
              <a:stCxn id="26"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24201" y="3979034"/>
            <a:ext cx="762000" cy="288166"/>
            <a:chOff x="2514601" y="3369434"/>
            <a:chExt cx="762000" cy="288166"/>
          </a:xfrm>
        </p:grpSpPr>
        <p:sp>
          <p:nvSpPr>
            <p:cNvPr id="29" name="Smiley Face 28"/>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Straight Arrow Connector 29"/>
            <p:cNvCxnSpPr>
              <a:stCxn id="29"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628901" y="4020749"/>
            <a:ext cx="762000" cy="288166"/>
            <a:chOff x="2514601" y="3369434"/>
            <a:chExt cx="762000" cy="288166"/>
          </a:xfrm>
        </p:grpSpPr>
        <p:sp>
          <p:nvSpPr>
            <p:cNvPr id="32" name="Smiley Face 3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Straight Arrow Connector 32"/>
            <p:cNvCxnSpPr>
              <a:stCxn id="3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874264" y="4110098"/>
            <a:ext cx="762000" cy="288166"/>
            <a:chOff x="2514601" y="3369434"/>
            <a:chExt cx="762000" cy="288166"/>
          </a:xfrm>
        </p:grpSpPr>
        <p:sp>
          <p:nvSpPr>
            <p:cNvPr id="35" name="Smiley Face 34"/>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Straight Arrow Connector 35"/>
            <p:cNvCxnSpPr>
              <a:stCxn id="35"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038600" y="3048000"/>
            <a:ext cx="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3886201" y="3818317"/>
            <a:ext cx="380999" cy="258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43526" y="3840541"/>
            <a:ext cx="423674" cy="35046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000" y="76200"/>
            <a:ext cx="8763000" cy="1569660"/>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Other states have different properties</a:t>
            </a:r>
          </a:p>
          <a:p>
            <a:r>
              <a:rPr lang="en-US" altLang="zh-CN" sz="3200" dirty="0">
                <a:solidFill>
                  <a:srgbClr val="FF0000"/>
                </a:solidFill>
                <a:latin typeface="Times New Roman" panose="02020603050405020304" pitchFamily="18" charset="0"/>
                <a:cs typeface="Times New Roman" panose="02020603050405020304" pitchFamily="18" charset="0"/>
              </a:rPr>
              <a:t>No decay is allowed</a:t>
            </a:r>
            <a:r>
              <a:rPr lang="zh-CN" altLang="sv-SE" sz="3200" dirty="0">
                <a:solidFill>
                  <a:srgbClr val="FF0000"/>
                </a:solidFill>
                <a:latin typeface="Times New Roman" panose="02020603050405020304" pitchFamily="18" charset="0"/>
                <a:cs typeface="Times New Roman" panose="02020603050405020304" pitchFamily="18" charset="0"/>
              </a:rPr>
              <a:t> </a:t>
            </a:r>
            <a:r>
              <a:rPr lang="sv-SE" altLang="zh-CN" sz="3200" dirty="0">
                <a:solidFill>
                  <a:srgbClr val="FF0000"/>
                </a:solidFill>
                <a:latin typeface="Times New Roman" panose="02020603050405020304" pitchFamily="18" charset="0"/>
                <a:cs typeface="Times New Roman" panose="02020603050405020304" pitchFamily="18" charset="0"/>
              </a:rPr>
              <a:t>– the atom gets stuck!</a:t>
            </a:r>
          </a:p>
          <a:p>
            <a:r>
              <a:rPr lang="sv-SE" altLang="zh-CN" sz="3200" dirty="0">
                <a:solidFill>
                  <a:srgbClr val="FF0000"/>
                </a:solidFill>
                <a:latin typeface="Times New Roman" panose="02020603050405020304" pitchFamily="18" charset="0"/>
                <a:cs typeface="Times New Roman" panose="02020603050405020304" pitchFamily="18" charset="0"/>
              </a:rPr>
              <a:t>A metastable level</a:t>
            </a:r>
          </a:p>
        </p:txBody>
      </p:sp>
    </p:spTree>
    <p:extLst>
      <p:ext uri="{BB962C8B-B14F-4D97-AF65-F5344CB8AC3E}">
        <p14:creationId xmlns:p14="http://schemas.microsoft.com/office/powerpoint/2010/main" val="282499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514601" y="3369434"/>
            <a:ext cx="762000" cy="288166"/>
            <a:chOff x="2514601" y="3369434"/>
            <a:chExt cx="762000" cy="288166"/>
          </a:xfrm>
        </p:grpSpPr>
        <p:sp>
          <p:nvSpPr>
            <p:cNvPr id="12" name="Smiley Face 1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 name="Straight Arrow Connector 4"/>
            <p:cNvCxnSpPr>
              <a:stCxn id="1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667001" y="3521834"/>
            <a:ext cx="762000" cy="288166"/>
            <a:chOff x="2514601" y="3369434"/>
            <a:chExt cx="762000" cy="288166"/>
          </a:xfrm>
        </p:grpSpPr>
        <p:sp>
          <p:nvSpPr>
            <p:cNvPr id="14" name="Smiley Face 13"/>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Straight Arrow Connector 14"/>
            <p:cNvCxnSpPr>
              <a:stCxn id="14"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19401" y="3674234"/>
            <a:ext cx="762000" cy="288166"/>
            <a:chOff x="2514601" y="3369434"/>
            <a:chExt cx="762000" cy="288166"/>
          </a:xfrm>
        </p:grpSpPr>
        <p:sp>
          <p:nvSpPr>
            <p:cNvPr id="17" name="Smiley Face 16"/>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Straight Arrow Connector 17"/>
            <p:cNvCxnSpPr>
              <a:stCxn id="17"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971801" y="3826634"/>
            <a:ext cx="762000" cy="288166"/>
            <a:chOff x="2514601" y="3369434"/>
            <a:chExt cx="762000" cy="288166"/>
          </a:xfrm>
        </p:grpSpPr>
        <p:sp>
          <p:nvSpPr>
            <p:cNvPr id="20" name="Smiley Face 19"/>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Straight Arrow Connector 20"/>
            <p:cNvCxnSpPr>
              <a:stCxn id="20"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71800" y="3439125"/>
            <a:ext cx="762000" cy="288166"/>
            <a:chOff x="2514601" y="3369434"/>
            <a:chExt cx="762000" cy="288166"/>
          </a:xfrm>
        </p:grpSpPr>
        <p:sp>
          <p:nvSpPr>
            <p:cNvPr id="23" name="Smiley Face 22"/>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Arrow Connector 23"/>
            <p:cNvCxnSpPr>
              <a:stCxn id="23"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69465" y="3802120"/>
            <a:ext cx="762000" cy="288166"/>
            <a:chOff x="2514601" y="3369434"/>
            <a:chExt cx="762000" cy="288166"/>
          </a:xfrm>
        </p:grpSpPr>
        <p:sp>
          <p:nvSpPr>
            <p:cNvPr id="26" name="Smiley Face 25"/>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Straight Arrow Connector 26"/>
            <p:cNvCxnSpPr>
              <a:stCxn id="26"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24201" y="3979034"/>
            <a:ext cx="762000" cy="288166"/>
            <a:chOff x="2514601" y="3369434"/>
            <a:chExt cx="762000" cy="288166"/>
          </a:xfrm>
        </p:grpSpPr>
        <p:sp>
          <p:nvSpPr>
            <p:cNvPr id="29" name="Smiley Face 28"/>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Straight Arrow Connector 29"/>
            <p:cNvCxnSpPr>
              <a:stCxn id="29"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628901" y="4020749"/>
            <a:ext cx="762000" cy="288166"/>
            <a:chOff x="2514601" y="3369434"/>
            <a:chExt cx="762000" cy="288166"/>
          </a:xfrm>
        </p:grpSpPr>
        <p:sp>
          <p:nvSpPr>
            <p:cNvPr id="32" name="Smiley Face 3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Straight Arrow Connector 32"/>
            <p:cNvCxnSpPr>
              <a:stCxn id="3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874264" y="4110098"/>
            <a:ext cx="762000" cy="288166"/>
            <a:chOff x="2514601" y="3369434"/>
            <a:chExt cx="762000" cy="288166"/>
          </a:xfrm>
        </p:grpSpPr>
        <p:sp>
          <p:nvSpPr>
            <p:cNvPr id="35" name="Smiley Face 34"/>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Straight Arrow Connector 35"/>
            <p:cNvCxnSpPr>
              <a:stCxn id="35"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038600" y="3048000"/>
            <a:ext cx="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3886201" y="3818317"/>
            <a:ext cx="380999" cy="258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43526" y="3840541"/>
            <a:ext cx="423674" cy="35046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000" y="76200"/>
            <a:ext cx="8763000" cy="1569660"/>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Other states have different properties</a:t>
            </a:r>
          </a:p>
          <a:p>
            <a:r>
              <a:rPr lang="en-US" altLang="zh-CN" sz="3200" dirty="0">
                <a:solidFill>
                  <a:srgbClr val="FF0000"/>
                </a:solidFill>
                <a:latin typeface="Times New Roman" panose="02020603050405020304" pitchFamily="18" charset="0"/>
                <a:cs typeface="Times New Roman" panose="02020603050405020304" pitchFamily="18" charset="0"/>
              </a:rPr>
              <a:t>No decay is allowed</a:t>
            </a:r>
            <a:r>
              <a:rPr lang="zh-CN" altLang="sv-SE" sz="3200" dirty="0">
                <a:solidFill>
                  <a:srgbClr val="FF0000"/>
                </a:solidFill>
                <a:latin typeface="Times New Roman" panose="02020603050405020304" pitchFamily="18" charset="0"/>
                <a:cs typeface="Times New Roman" panose="02020603050405020304" pitchFamily="18" charset="0"/>
              </a:rPr>
              <a:t> </a:t>
            </a:r>
            <a:r>
              <a:rPr lang="sv-SE" altLang="zh-CN" sz="3200" dirty="0">
                <a:solidFill>
                  <a:srgbClr val="FF0000"/>
                </a:solidFill>
                <a:latin typeface="Times New Roman" panose="02020603050405020304" pitchFamily="18" charset="0"/>
                <a:cs typeface="Times New Roman" panose="02020603050405020304" pitchFamily="18" charset="0"/>
              </a:rPr>
              <a:t>– the atom get stuck!</a:t>
            </a:r>
          </a:p>
          <a:p>
            <a:r>
              <a:rPr lang="sv-SE" altLang="zh-CN" sz="3200" dirty="0">
                <a:solidFill>
                  <a:srgbClr val="FF0000"/>
                </a:solidFill>
                <a:latin typeface="Times New Roman" panose="02020603050405020304" pitchFamily="18" charset="0"/>
                <a:cs typeface="Times New Roman" panose="02020603050405020304" pitchFamily="18" charset="0"/>
              </a:rPr>
              <a:t>No photons sent out.</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584775"/>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p:txBody>
      </p:sp>
    </p:spTree>
    <p:extLst>
      <p:ext uri="{BB962C8B-B14F-4D97-AF65-F5344CB8AC3E}">
        <p14:creationId xmlns:p14="http://schemas.microsoft.com/office/powerpoint/2010/main" val="316741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295521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98645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228600"/>
            <a:ext cx="8839201" cy="523220"/>
          </a:xfrm>
          <a:prstGeom prst="rect">
            <a:avLst/>
          </a:prstGeom>
          <a:noFill/>
        </p:spPr>
        <p:txBody>
          <a:bodyPr wrap="square" lIns="91430" tIns="45715" rIns="91430" bIns="45715" rtlCol="0">
            <a:spAutoFit/>
          </a:bodyPr>
          <a:lstStyle/>
          <a:p>
            <a:r>
              <a:rPr lang="en-US" sz="2800" b="1" dirty="0">
                <a:solidFill>
                  <a:prstClr val="white"/>
                </a:solidFill>
                <a:latin typeface="Times New Roman" panose="02020603050405020304" pitchFamily="18" charset="0"/>
                <a:cs typeface="Times New Roman" panose="02020603050405020304" pitchFamily="18" charset="0"/>
              </a:rPr>
              <a:t>HINODE spectrum around the region of interest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59" y="1295400"/>
            <a:ext cx="8576441"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219200" y="5334000"/>
            <a:ext cx="7315200" cy="1077218"/>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Many spectral lines, the trick is to know which lines tell us more t</a:t>
            </a:r>
            <a:r>
              <a:rPr lang="en-US" altLang="zh-CN" sz="3200" dirty="0"/>
              <a:t>h</a:t>
            </a:r>
            <a:r>
              <a:rPr lang="en-US" altLang="zh-CN" sz="3200" dirty="0">
                <a:latin typeface="Times New Roman" panose="02020603050405020304" pitchFamily="18" charset="0"/>
                <a:cs typeface="Times New Roman" panose="02020603050405020304" pitchFamily="18" charset="0"/>
              </a:rPr>
              <a:t>an others</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21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260006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1841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417320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187653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47800" y="3048000"/>
            <a:ext cx="32766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81000" y="76200"/>
            <a:ext cx="8763000" cy="1077218"/>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p:txBody>
      </p:sp>
    </p:spTree>
    <p:extLst>
      <p:ext uri="{BB962C8B-B14F-4D97-AF65-F5344CB8AC3E}">
        <p14:creationId xmlns:p14="http://schemas.microsoft.com/office/powerpoint/2010/main" val="2978479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gradFill>
              <a:gsLst>
                <a:gs pos="0">
                  <a:schemeClr val="accent1">
                    <a:lumMod val="5000"/>
                    <a:lumOff val="95000"/>
                  </a:schemeClr>
                </a:gs>
                <a:gs pos="79000">
                  <a:srgbClr val="FF0000"/>
                </a:gs>
                <a:gs pos="8000">
                  <a:srgbClr val="FFFF00"/>
                </a:gs>
                <a:gs pos="100000">
                  <a:schemeClr val="accent1">
                    <a:lumMod val="30000"/>
                    <a:lumOff val="70000"/>
                  </a:schemeClr>
                </a:gs>
              </a:gsLst>
              <a:lin ang="2400000" scaled="0"/>
            </a:gra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86201" y="3048000"/>
            <a:ext cx="0" cy="205740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1000" y="76200"/>
            <a:ext cx="8763000" cy="1569660"/>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a:p>
            <a:r>
              <a:rPr lang="sv-SE" altLang="zh-CN" sz="3200" dirty="0">
                <a:solidFill>
                  <a:srgbClr val="FF0000"/>
                </a:solidFill>
                <a:latin typeface="Times New Roman" panose="02020603050405020304" pitchFamily="18" charset="0"/>
                <a:cs typeface="Times New Roman" panose="02020603050405020304" pitchFamily="18" charset="0"/>
              </a:rPr>
              <a:t>The atom is unstuck</a:t>
            </a:r>
          </a:p>
        </p:txBody>
      </p:sp>
      <p:cxnSp>
        <p:nvCxnSpPr>
          <p:cNvPr id="39" name="Straight Connector 38"/>
          <p:cNvCxnSpPr/>
          <p:nvPr/>
        </p:nvCxnSpPr>
        <p:spPr>
          <a:xfrm>
            <a:off x="1447800" y="3054096"/>
            <a:ext cx="3276600" cy="0"/>
          </a:xfrm>
          <a:prstGeom prst="line">
            <a:avLst/>
          </a:prstGeom>
          <a:ln>
            <a:gradFill>
              <a:gsLst>
                <a:gs pos="0">
                  <a:schemeClr val="accent1">
                    <a:lumMod val="5000"/>
                    <a:lumOff val="95000"/>
                  </a:schemeClr>
                </a:gs>
                <a:gs pos="79000">
                  <a:srgbClr val="FF0000"/>
                </a:gs>
                <a:gs pos="8000">
                  <a:srgbClr val="FFFF00"/>
                </a:gs>
                <a:gs pos="100000">
                  <a:schemeClr val="accent1">
                    <a:lumMod val="30000"/>
                    <a:lumOff val="70000"/>
                  </a:schemeClr>
                </a:gs>
              </a:gsLst>
              <a:lin ang="2400000" scaled="0"/>
            </a:gra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699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47800" y="2743200"/>
            <a:ext cx="3276600" cy="0"/>
          </a:xfrm>
          <a:prstGeom prst="line">
            <a:avLst/>
          </a:prstGeom>
          <a:ln>
            <a:gradFill>
              <a:gsLst>
                <a:gs pos="0">
                  <a:schemeClr val="accent1">
                    <a:lumMod val="5000"/>
                    <a:lumOff val="95000"/>
                  </a:schemeClr>
                </a:gs>
                <a:gs pos="79000">
                  <a:srgbClr val="FF0000"/>
                </a:gs>
                <a:gs pos="8000">
                  <a:srgbClr val="FFFF00"/>
                </a:gs>
                <a:gs pos="100000">
                  <a:schemeClr val="accent1">
                    <a:lumMod val="30000"/>
                    <a:lumOff val="70000"/>
                  </a:schemeClr>
                </a:gs>
              </a:gsLst>
              <a:lin ang="2400000" scaled="0"/>
            </a:gra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447800" y="5105400"/>
            <a:ext cx="32766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209800" y="2743200"/>
            <a:ext cx="0" cy="236220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514601" y="3369434"/>
            <a:ext cx="762000" cy="288166"/>
            <a:chOff x="2514601" y="3369434"/>
            <a:chExt cx="762000" cy="288166"/>
          </a:xfrm>
        </p:grpSpPr>
        <p:sp>
          <p:nvSpPr>
            <p:cNvPr id="12" name="Smiley Face 11"/>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 name="Straight Arrow Connector 4"/>
            <p:cNvCxnSpPr>
              <a:stCxn id="12"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667001" y="3521834"/>
            <a:ext cx="762000" cy="288166"/>
            <a:chOff x="2514601" y="3369434"/>
            <a:chExt cx="762000" cy="288166"/>
          </a:xfrm>
        </p:grpSpPr>
        <p:sp>
          <p:nvSpPr>
            <p:cNvPr id="14" name="Smiley Face 13"/>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Straight Arrow Connector 14"/>
            <p:cNvCxnSpPr>
              <a:stCxn id="14"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19401" y="3674234"/>
            <a:ext cx="762000" cy="288166"/>
            <a:chOff x="2514601" y="3369434"/>
            <a:chExt cx="762000" cy="288166"/>
          </a:xfrm>
        </p:grpSpPr>
        <p:sp>
          <p:nvSpPr>
            <p:cNvPr id="17" name="Smiley Face 16"/>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8" name="Straight Arrow Connector 17"/>
            <p:cNvCxnSpPr>
              <a:stCxn id="17"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044696" y="3741422"/>
            <a:ext cx="762000" cy="288166"/>
            <a:chOff x="2514601" y="3369434"/>
            <a:chExt cx="762000" cy="288166"/>
          </a:xfrm>
        </p:grpSpPr>
        <p:sp>
          <p:nvSpPr>
            <p:cNvPr id="20" name="Smiley Face 19"/>
            <p:cNvSpPr/>
            <p:nvPr/>
          </p:nvSpPr>
          <p:spPr>
            <a:xfrm>
              <a:off x="2514601" y="3369434"/>
              <a:ext cx="304799" cy="288166"/>
            </a:xfrm>
            <a:prstGeom prst="smileyFac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1" name="Straight Arrow Connector 20"/>
            <p:cNvCxnSpPr>
              <a:stCxn id="20" idx="6"/>
            </p:cNvCxnSpPr>
            <p:nvPr/>
          </p:nvCxnSpPr>
          <p:spPr>
            <a:xfrm flipV="1">
              <a:off x="2819400" y="3505200"/>
              <a:ext cx="457201" cy="8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71800" y="3439125"/>
            <a:ext cx="762000" cy="288166"/>
            <a:chOff x="2514601" y="3369434"/>
            <a:chExt cx="762000" cy="288166"/>
          </a:xfrm>
        </p:grpSpPr>
        <p:sp>
          <p:nvSpPr>
            <p:cNvPr id="23" name="Smiley Face 22"/>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Arrow Connector 23"/>
            <p:cNvCxnSpPr>
              <a:stCxn id="23"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245863" y="3893125"/>
            <a:ext cx="762000" cy="288166"/>
            <a:chOff x="2514601" y="3369434"/>
            <a:chExt cx="762000" cy="288166"/>
          </a:xfrm>
        </p:grpSpPr>
        <p:sp>
          <p:nvSpPr>
            <p:cNvPr id="26" name="Smiley Face 25"/>
            <p:cNvSpPr/>
            <p:nvPr/>
          </p:nvSpPr>
          <p:spPr>
            <a:xfrm>
              <a:off x="2514601" y="3369434"/>
              <a:ext cx="304799" cy="288166"/>
            </a:xfrm>
            <a:prstGeom prst="smileyFac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Straight Arrow Connector 26"/>
            <p:cNvCxnSpPr>
              <a:stCxn id="26" idx="6"/>
            </p:cNvCxnSpPr>
            <p:nvPr/>
          </p:nvCxnSpPr>
          <p:spPr>
            <a:xfrm flipV="1">
              <a:off x="2819400" y="3505200"/>
              <a:ext cx="457201" cy="8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557276" y="3863057"/>
            <a:ext cx="762000" cy="288166"/>
            <a:chOff x="2514601" y="3369434"/>
            <a:chExt cx="762000" cy="288166"/>
          </a:xfrm>
        </p:grpSpPr>
        <p:sp>
          <p:nvSpPr>
            <p:cNvPr id="29" name="Smiley Face 28"/>
            <p:cNvSpPr/>
            <p:nvPr/>
          </p:nvSpPr>
          <p:spPr>
            <a:xfrm>
              <a:off x="2514601" y="3369434"/>
              <a:ext cx="304799" cy="288166"/>
            </a:xfrm>
            <a:prstGeom prst="smileyFac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Straight Arrow Connector 29"/>
            <p:cNvCxnSpPr>
              <a:stCxn id="29" idx="6"/>
            </p:cNvCxnSpPr>
            <p:nvPr/>
          </p:nvCxnSpPr>
          <p:spPr>
            <a:xfrm flipV="1">
              <a:off x="2819400" y="3505200"/>
              <a:ext cx="457201" cy="831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114800" y="4030284"/>
            <a:ext cx="762000" cy="288166"/>
            <a:chOff x="2514601" y="3369434"/>
            <a:chExt cx="762000" cy="288166"/>
          </a:xfrm>
        </p:grpSpPr>
        <p:sp>
          <p:nvSpPr>
            <p:cNvPr id="32" name="Smiley Face 31"/>
            <p:cNvSpPr/>
            <p:nvPr/>
          </p:nvSpPr>
          <p:spPr>
            <a:xfrm>
              <a:off x="2514601" y="3369434"/>
              <a:ext cx="304799" cy="288166"/>
            </a:xfrm>
            <a:prstGeom prst="smileyFac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Straight Arrow Connector 32"/>
            <p:cNvCxnSpPr>
              <a:stCxn id="32" idx="6"/>
            </p:cNvCxnSpPr>
            <p:nvPr/>
          </p:nvCxnSpPr>
          <p:spPr>
            <a:xfrm flipV="1">
              <a:off x="2819400" y="3505200"/>
              <a:ext cx="457201" cy="8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038600" y="4267200"/>
            <a:ext cx="762000" cy="288166"/>
            <a:chOff x="2514601" y="3369434"/>
            <a:chExt cx="762000" cy="288166"/>
          </a:xfrm>
        </p:grpSpPr>
        <p:sp>
          <p:nvSpPr>
            <p:cNvPr id="35" name="Smiley Face 34"/>
            <p:cNvSpPr/>
            <p:nvPr/>
          </p:nvSpPr>
          <p:spPr>
            <a:xfrm>
              <a:off x="2514601" y="3369434"/>
              <a:ext cx="304799" cy="288166"/>
            </a:xfrm>
            <a:prstGeom prst="smileyFac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Straight Arrow Connector 35"/>
            <p:cNvCxnSpPr>
              <a:stCxn id="35" idx="6"/>
            </p:cNvCxnSpPr>
            <p:nvPr/>
          </p:nvCxnSpPr>
          <p:spPr>
            <a:xfrm flipV="1">
              <a:off x="2819400" y="3505200"/>
              <a:ext cx="457201" cy="8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3886201" y="3048000"/>
            <a:ext cx="0" cy="205740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1000" y="76200"/>
            <a:ext cx="8763000" cy="2062103"/>
          </a:xfrm>
          <a:prstGeom prst="rect">
            <a:avLst/>
          </a:prstGeom>
          <a:noFill/>
        </p:spPr>
        <p:txBody>
          <a:bodyPr wrap="square" rtlCol="0">
            <a:spAutoFit/>
          </a:bodyPr>
          <a:lstStyle/>
          <a:p>
            <a:r>
              <a:rPr lang="sv-SE" altLang="zh-CN" sz="3200" dirty="0">
                <a:solidFill>
                  <a:srgbClr val="FF0000"/>
                </a:solidFill>
                <a:latin typeface="Times New Roman" panose="02020603050405020304" pitchFamily="18" charset="0"/>
                <a:cs typeface="Times New Roman" panose="02020603050405020304" pitchFamily="18" charset="0"/>
              </a:rPr>
              <a:t>But a magnetic field can change the picture.</a:t>
            </a:r>
          </a:p>
          <a:p>
            <a:r>
              <a:rPr lang="sv-SE" altLang="zh-CN" sz="3200" dirty="0">
                <a:solidFill>
                  <a:srgbClr val="FF0000"/>
                </a:solidFill>
                <a:latin typeface="Times New Roman" panose="02020603050405020304" pitchFamily="18" charset="0"/>
                <a:cs typeface="Times New Roman" panose="02020603050405020304" pitchFamily="18" charset="0"/>
              </a:rPr>
              <a:t>The two states interchange properties.</a:t>
            </a:r>
          </a:p>
          <a:p>
            <a:r>
              <a:rPr lang="sv-SE" altLang="zh-CN" sz="3200" dirty="0">
                <a:solidFill>
                  <a:srgbClr val="FF0000"/>
                </a:solidFill>
                <a:latin typeface="Times New Roman" panose="02020603050405020304" pitchFamily="18" charset="0"/>
                <a:cs typeface="Times New Roman" panose="02020603050405020304" pitchFamily="18" charset="0"/>
              </a:rPr>
              <a:t>The atom is unstuck</a:t>
            </a:r>
          </a:p>
          <a:p>
            <a:r>
              <a:rPr lang="sv-SE" altLang="zh-CN" sz="3200" dirty="0">
                <a:solidFill>
                  <a:srgbClr val="FF0000"/>
                </a:solidFill>
                <a:latin typeface="Times New Roman" panose="02020603050405020304" pitchFamily="18" charset="0"/>
                <a:cs typeface="Times New Roman" panose="02020603050405020304" pitchFamily="18" charset="0"/>
              </a:rPr>
              <a:t>..... And photons are sent out from both states.</a:t>
            </a:r>
          </a:p>
        </p:txBody>
      </p:sp>
      <p:cxnSp>
        <p:nvCxnSpPr>
          <p:cNvPr id="39" name="Straight Connector 38"/>
          <p:cNvCxnSpPr/>
          <p:nvPr/>
        </p:nvCxnSpPr>
        <p:spPr>
          <a:xfrm>
            <a:off x="1447800" y="3054096"/>
            <a:ext cx="3276600" cy="0"/>
          </a:xfrm>
          <a:prstGeom prst="line">
            <a:avLst/>
          </a:prstGeom>
          <a:ln>
            <a:gradFill>
              <a:gsLst>
                <a:gs pos="0">
                  <a:schemeClr val="accent1">
                    <a:lumMod val="5000"/>
                    <a:lumOff val="95000"/>
                  </a:schemeClr>
                </a:gs>
                <a:gs pos="79000">
                  <a:srgbClr val="FF0000"/>
                </a:gs>
                <a:gs pos="8000">
                  <a:srgbClr val="FFFF00"/>
                </a:gs>
                <a:gs pos="100000">
                  <a:schemeClr val="accent1">
                    <a:lumMod val="30000"/>
                    <a:lumOff val="70000"/>
                  </a:schemeClr>
                </a:gs>
              </a:gsLst>
              <a:lin ang="2400000" scaled="0"/>
            </a:gra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410199" y="3124200"/>
            <a:ext cx="3581397"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Clearly the number of red photons will depend on the strength of the magnetic field and on how close the degeneracy is </a:t>
            </a:r>
          </a:p>
        </p:txBody>
      </p:sp>
    </p:spTree>
    <p:extLst>
      <p:ext uri="{BB962C8B-B14F-4D97-AF65-F5344CB8AC3E}">
        <p14:creationId xmlns:p14="http://schemas.microsoft.com/office/powerpoint/2010/main" val="2435036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8153400"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we want to do now is connect this interesting quantum interference with something to do with the Sun, and in particular, with the Solar Corona</a:t>
            </a:r>
          </a:p>
        </p:txBody>
      </p:sp>
      <p:sp>
        <p:nvSpPr>
          <p:cNvPr id="3" name="TextBox 2"/>
          <p:cNvSpPr txBox="1"/>
          <p:nvPr/>
        </p:nvSpPr>
        <p:spPr>
          <a:xfrm>
            <a:off x="685800" y="2808982"/>
            <a:ext cx="7924801"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An interesting question then is how can we study the Solar Corona in our laboratory ?</a:t>
            </a:r>
          </a:p>
        </p:txBody>
      </p:sp>
      <p:sp>
        <p:nvSpPr>
          <p:cNvPr id="4" name="文本框 3">
            <a:extLst>
              <a:ext uri="{FF2B5EF4-FFF2-40B4-BE49-F238E27FC236}">
                <a16:creationId xmlns:a16="http://schemas.microsoft.com/office/drawing/2014/main" id="{623B1318-28EC-1C9E-AA9B-54DCB791926F}"/>
              </a:ext>
            </a:extLst>
          </p:cNvPr>
          <p:cNvSpPr txBox="1"/>
          <p:nvPr/>
        </p:nvSpPr>
        <p:spPr>
          <a:xfrm>
            <a:off x="609600" y="4373940"/>
            <a:ext cx="8077200" cy="1569660"/>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We use a device known as an Electron Beam Ion Trap, EBIT, which creates a “plasma” with close to similar properties as the Solar Corona</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bakgrd fitm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5721350"/>
            <a:ext cx="569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bakgrd fitm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654300"/>
            <a:ext cx="8143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GunWhtd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63" y="4824413"/>
            <a:ext cx="15811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0" y="290513"/>
            <a:ext cx="9144000" cy="5133975"/>
            <a:chOff x="0" y="183"/>
            <a:chExt cx="5760" cy="3234"/>
          </a:xfrm>
        </p:grpSpPr>
        <p:pic>
          <p:nvPicPr>
            <p:cNvPr id="38948" name="Picture 6" descr="magline"/>
            <p:cNvPicPr>
              <a:picLocks noChangeAspect="1" noChangeArrowheads="1"/>
            </p:cNvPicPr>
            <p:nvPr/>
          </p:nvPicPr>
          <p:blipFill>
            <a:blip r:embed="rId6">
              <a:lum bright="6000"/>
              <a:extLst>
                <a:ext uri="{28A0092B-C50C-407E-A947-70E740481C1C}">
                  <a14:useLocalDpi xmlns:a14="http://schemas.microsoft.com/office/drawing/2010/main" val="0"/>
                </a:ext>
              </a:extLst>
            </a:blip>
            <a:srcRect t="4745" r="8746" b="11385"/>
            <a:stretch>
              <a:fillRect/>
            </a:stretch>
          </p:blipFill>
          <p:spPr bwMode="auto">
            <a:xfrm>
              <a:off x="2964" y="183"/>
              <a:ext cx="2796" cy="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9" name="Picture 7" descr="magline"/>
            <p:cNvPicPr>
              <a:picLocks noChangeAspect="1" noChangeArrowheads="1"/>
            </p:cNvPicPr>
            <p:nvPr/>
          </p:nvPicPr>
          <p:blipFill>
            <a:blip r:embed="rId7">
              <a:lum bright="6000"/>
              <a:extLst>
                <a:ext uri="{28A0092B-C50C-407E-A947-70E740481C1C}">
                  <a14:useLocalDpi xmlns:a14="http://schemas.microsoft.com/office/drawing/2010/main" val="0"/>
                </a:ext>
              </a:extLst>
            </a:blip>
            <a:srcRect l="3981" t="5212" b="10918"/>
            <a:stretch>
              <a:fillRect/>
            </a:stretch>
          </p:blipFill>
          <p:spPr bwMode="auto">
            <a:xfrm>
              <a:off x="0" y="183"/>
              <a:ext cx="2942" cy="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688" name="Picture 8" descr="bakgrd fitm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138" y="2584450"/>
            <a:ext cx="8159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9" descr="ligOf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6488" y="5368925"/>
            <a:ext cx="2889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0" descr="ligdioOf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6488" y="5311775"/>
            <a:ext cx="2889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11" descr="GunWhtup"/>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7200" y="4879975"/>
            <a:ext cx="15827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2" descr="GunWhtAll"/>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1963" y="4826000"/>
            <a:ext cx="15811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13" descr="slit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541838" y="657225"/>
            <a:ext cx="3016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4" descr="2ddrftt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7363" y="1973263"/>
            <a:ext cx="7905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5" name="Picture 15" descr="finalNothi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551363" y="657225"/>
            <a:ext cx="304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Picture 16" descr="finalslitthin long"/>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545013" y="657225"/>
            <a:ext cx="3000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17" descr="dioOff curv"/>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76750" y="5326063"/>
            <a:ext cx="436563"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Picture 18" descr="FinalNothin tem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548188" y="657225"/>
            <a:ext cx="3143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9" name="Picture 19" descr="dioOn yellow smal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71988" y="5319713"/>
            <a:ext cx="44291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
          <p:cNvGrpSpPr>
            <a:grpSpLocks/>
          </p:cNvGrpSpPr>
          <p:nvPr/>
        </p:nvGrpSpPr>
        <p:grpSpPr bwMode="auto">
          <a:xfrm>
            <a:off x="4427538" y="657225"/>
            <a:ext cx="549275" cy="546100"/>
            <a:chOff x="1815" y="414"/>
            <a:chExt cx="346" cy="344"/>
          </a:xfrm>
        </p:grpSpPr>
        <p:pic>
          <p:nvPicPr>
            <p:cNvPr id="38946" name="Picture 21" descr="collect pur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15" y="415"/>
              <a:ext cx="7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7" name="Picture 22" descr="collect pur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8" y="414"/>
              <a:ext cx="7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3"/>
          <p:cNvGrpSpPr>
            <a:grpSpLocks/>
          </p:cNvGrpSpPr>
          <p:nvPr/>
        </p:nvGrpSpPr>
        <p:grpSpPr bwMode="auto">
          <a:xfrm>
            <a:off x="2781300" y="1892300"/>
            <a:ext cx="3814763" cy="2354263"/>
            <a:chOff x="1746" y="995"/>
            <a:chExt cx="2403" cy="1483"/>
          </a:xfrm>
        </p:grpSpPr>
        <p:pic>
          <p:nvPicPr>
            <p:cNvPr id="38942" name="Picture 24" descr="mag 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46" y="995"/>
              <a:ext cx="49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25" descr="mag 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5" y="996"/>
              <a:ext cx="49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26" descr="mag 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47" y="2070"/>
              <a:ext cx="49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5" name="Picture 27" descr="mag 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49" y="2070"/>
              <a:ext cx="49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08" name="Picture 28" descr="volt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19700" y="620713"/>
            <a:ext cx="24828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9" name="Picture 29" descr="volt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0513" y="6083300"/>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0" name="Picture 30" descr="a4mid"/>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437063" y="2816225"/>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1" name="Picture 31" descr="down"/>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5400000">
            <a:off x="4402138" y="5918200"/>
            <a:ext cx="65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2" name="Picture 32" descr="bakgrd fitmo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613" y="2646363"/>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3" name="Picture 33" descr="down"/>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697663" y="2814638"/>
            <a:ext cx="6429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4" name="Picture 34" descr="light ha"/>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59213" y="2973388"/>
            <a:ext cx="7239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90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1692"/>
                                        </p:tgtEl>
                                        <p:attrNameLst>
                                          <p:attrName>style.visibility</p:attrName>
                                        </p:attrNameLst>
                                      </p:cBhvr>
                                      <p:to>
                                        <p:strVal val="visible"/>
                                      </p:to>
                                    </p:set>
                                    <p:animEffect transition="in" filter="fade">
                                      <p:cBhvr>
                                        <p:cTn id="7" dur="2000"/>
                                        <p:tgtEl>
                                          <p:spTgt spid="71692"/>
                                        </p:tgtEl>
                                      </p:cBhvr>
                                    </p:animEffect>
                                    <p:anim calcmode="lin" valueType="num">
                                      <p:cBhvr>
                                        <p:cTn id="8" dur="2000" fill="hold"/>
                                        <p:tgtEl>
                                          <p:spTgt spid="71692"/>
                                        </p:tgtEl>
                                        <p:attrNameLst>
                                          <p:attrName>ppt_x</p:attrName>
                                        </p:attrNameLst>
                                      </p:cBhvr>
                                      <p:tavLst>
                                        <p:tav tm="0">
                                          <p:val>
                                            <p:strVal val="#ppt_x"/>
                                          </p:val>
                                        </p:tav>
                                        <p:tav tm="100000">
                                          <p:val>
                                            <p:strVal val="#ppt_x"/>
                                          </p:val>
                                        </p:tav>
                                      </p:tavLst>
                                    </p:anim>
                                    <p:anim calcmode="lin" valueType="num">
                                      <p:cBhvr>
                                        <p:cTn id="9" dur="2000" fill="hold"/>
                                        <p:tgtEl>
                                          <p:spTgt spid="7169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1692"/>
                                        </p:tgtEl>
                                        <p:attrNameLst>
                                          <p:attrName>style.visibility</p:attrName>
                                        </p:attrNameLst>
                                      </p:cBhvr>
                                      <p:to>
                                        <p:strVal val="hidden"/>
                                      </p:to>
                                    </p:set>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71691"/>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1684"/>
                                        </p:tgtEl>
                                        <p:attrNameLst>
                                          <p:attrName>style.visibility</p:attrName>
                                        </p:attrNameLst>
                                      </p:cBhvr>
                                      <p:to>
                                        <p:strVal val="visible"/>
                                      </p:to>
                                    </p:set>
                                  </p:childTnLst>
                                </p:cTn>
                              </p:par>
                            </p:childTnLst>
                          </p:cTn>
                        </p:par>
                        <p:par>
                          <p:cTn id="15" fill="hold" nodeType="afterGroup">
                            <p:stCondLst>
                              <p:cond delay="3000"/>
                            </p:stCondLst>
                            <p:childTnLst>
                              <p:par>
                                <p:cTn id="16" presetID="1" presetClass="entr" presetSubtype="0" fill="hold" nodeType="afterEffect">
                                  <p:stCondLst>
                                    <p:cond delay="0"/>
                                  </p:stCondLst>
                                  <p:childTnLst>
                                    <p:set>
                                      <p:cBhvr>
                                        <p:cTn id="17" dur="1" fill="hold">
                                          <p:stCondLst>
                                            <p:cond delay="0"/>
                                          </p:stCondLst>
                                        </p:cTn>
                                        <p:tgtEl>
                                          <p:spTgt spid="7169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689"/>
                                        </p:tgtEl>
                                        <p:attrNameLst>
                                          <p:attrName>style.visibility</p:attrName>
                                        </p:attrNameLst>
                                      </p:cBhvr>
                                      <p:to>
                                        <p:strVal val="visible"/>
                                      </p:to>
                                    </p:set>
                                  </p:childTnLst>
                                </p:cTn>
                              </p:par>
                            </p:childTnLst>
                          </p:cTn>
                        </p:par>
                        <p:par>
                          <p:cTn id="20" fill="hold" nodeType="afterGroup">
                            <p:stCondLst>
                              <p:cond delay="3000"/>
                            </p:stCondLst>
                            <p:childTnLst>
                              <p:par>
                                <p:cTn id="21" presetID="0" presetClass="path" presetSubtype="0" accel="50000" decel="50000" fill="hold" nodeType="afterEffect">
                                  <p:stCondLst>
                                    <p:cond delay="0"/>
                                  </p:stCondLst>
                                  <p:childTnLst>
                                    <p:animMotion origin="layout" path="M -2.5E-6 -3.7037E-7 L -2.5E-6 0.03148 " pathEditMode="relative" rAng="0" ptsTypes="AA">
                                      <p:cBhvr>
                                        <p:cTn id="22" dur="2000" fill="hold"/>
                                        <p:tgtEl>
                                          <p:spTgt spid="71691"/>
                                        </p:tgtEl>
                                        <p:attrNameLst>
                                          <p:attrName>ppt_x</p:attrName>
                                          <p:attrName>ppt_y</p:attrName>
                                        </p:attrNameLst>
                                      </p:cBhvr>
                                      <p:rCtr x="0" y="0"/>
                                    </p:animMotion>
                                  </p:childTnLst>
                                </p:cTn>
                              </p:par>
                              <p:par>
                                <p:cTn id="23" presetID="10" presetClass="exit" presetSubtype="0" fill="hold" nodeType="withEffect">
                                  <p:stCondLst>
                                    <p:cond delay="0"/>
                                  </p:stCondLst>
                                  <p:childTnLst>
                                    <p:animEffect transition="out" filter="fade">
                                      <p:cBhvr>
                                        <p:cTn id="24" dur="3000"/>
                                        <p:tgtEl>
                                          <p:spTgt spid="71691"/>
                                        </p:tgtEl>
                                      </p:cBhvr>
                                    </p:animEffect>
                                    <p:set>
                                      <p:cBhvr>
                                        <p:cTn id="25" dur="1" fill="hold">
                                          <p:stCondLst>
                                            <p:cond delay="2999"/>
                                          </p:stCondLst>
                                        </p:cTn>
                                        <p:tgtEl>
                                          <p:spTgt spid="71691"/>
                                        </p:tgtEl>
                                        <p:attrNameLst>
                                          <p:attrName>style.visibility</p:attrName>
                                        </p:attrNameLst>
                                      </p:cBhvr>
                                      <p:to>
                                        <p:strVal val="hidden"/>
                                      </p:to>
                                    </p:set>
                                  </p:childTnLst>
                                </p:cTn>
                              </p:par>
                            </p:childTnLst>
                          </p:cTn>
                        </p:par>
                        <p:par>
                          <p:cTn id="26" fill="hold" nodeType="afterGroup">
                            <p:stCondLst>
                              <p:cond delay="6000"/>
                            </p:stCondLst>
                            <p:childTnLst>
                              <p:par>
                                <p:cTn id="27" presetID="10" presetClass="exit" presetSubtype="0" fill="hold" nodeType="afterEffect">
                                  <p:stCondLst>
                                    <p:cond delay="500"/>
                                  </p:stCondLst>
                                  <p:childTnLst>
                                    <p:animEffect transition="out" filter="fade">
                                      <p:cBhvr>
                                        <p:cTn id="28" dur="3000"/>
                                        <p:tgtEl>
                                          <p:spTgt spid="71684"/>
                                        </p:tgtEl>
                                      </p:cBhvr>
                                    </p:animEffect>
                                    <p:set>
                                      <p:cBhvr>
                                        <p:cTn id="29" dur="1" fill="hold">
                                          <p:stCondLst>
                                            <p:cond delay="2999"/>
                                          </p:stCondLst>
                                        </p:cTn>
                                        <p:tgtEl>
                                          <p:spTgt spid="71684"/>
                                        </p:tgtEl>
                                        <p:attrNameLst>
                                          <p:attrName>style.visibility</p:attrName>
                                        </p:attrNameLst>
                                      </p:cBhvr>
                                      <p:to>
                                        <p:strVal val="hidden"/>
                                      </p:to>
                                    </p:set>
                                  </p:childTnLst>
                                </p:cTn>
                              </p:par>
                            </p:childTnLst>
                          </p:cTn>
                        </p:par>
                        <p:par>
                          <p:cTn id="30" fill="hold" nodeType="afterGroup">
                            <p:stCondLst>
                              <p:cond delay="9500"/>
                            </p:stCondLst>
                            <p:childTnLst>
                              <p:par>
                                <p:cTn id="31" presetID="63" presetClass="path" presetSubtype="0" accel="50000" decel="50000" fill="hold" nodeType="afterEffect">
                                  <p:stCondLst>
                                    <p:cond delay="1000"/>
                                  </p:stCondLst>
                                  <p:childTnLst>
                                    <p:animMotion origin="layout" path="M -8.33333E-7 -7.40741E-7 L 0.2382 -7.40741E-7 " pathEditMode="relative" rAng="0" ptsTypes="AA">
                                      <p:cBhvr>
                                        <p:cTn id="32" dur="3000" fill="hold"/>
                                        <p:tgtEl>
                                          <p:spTgt spid="71690"/>
                                        </p:tgtEl>
                                        <p:attrNameLst>
                                          <p:attrName>ppt_x</p:attrName>
                                          <p:attrName>ppt_y</p:attrName>
                                        </p:attrNameLst>
                                      </p:cBhvr>
                                      <p:rCtr x="11910" y="0"/>
                                    </p:animMotion>
                                  </p:childTnLst>
                                </p:cTn>
                              </p:par>
                              <p:par>
                                <p:cTn id="33" presetID="55" presetClass="exit" presetSubtype="0" fill="hold" nodeType="withEffect">
                                  <p:stCondLst>
                                    <p:cond delay="1000"/>
                                  </p:stCondLst>
                                  <p:childTnLst>
                                    <p:anim calcmode="lin" valueType="num">
                                      <p:cBhvr>
                                        <p:cTn id="34" dur="2000"/>
                                        <p:tgtEl>
                                          <p:spTgt spid="71689"/>
                                        </p:tgtEl>
                                        <p:attrNameLst>
                                          <p:attrName>ppt_w</p:attrName>
                                        </p:attrNameLst>
                                      </p:cBhvr>
                                      <p:tavLst>
                                        <p:tav tm="0">
                                          <p:val>
                                            <p:strVal val="ppt_w"/>
                                          </p:val>
                                        </p:tav>
                                        <p:tav tm="100000">
                                          <p:val>
                                            <p:strVal val="ppt_w*0.70"/>
                                          </p:val>
                                        </p:tav>
                                      </p:tavLst>
                                    </p:anim>
                                    <p:anim calcmode="lin" valueType="num">
                                      <p:cBhvr>
                                        <p:cTn id="35" dur="2000"/>
                                        <p:tgtEl>
                                          <p:spTgt spid="71689"/>
                                        </p:tgtEl>
                                        <p:attrNameLst>
                                          <p:attrName>ppt_h</p:attrName>
                                        </p:attrNameLst>
                                      </p:cBhvr>
                                      <p:tavLst>
                                        <p:tav tm="0">
                                          <p:val>
                                            <p:strVal val="ppt_h"/>
                                          </p:val>
                                        </p:tav>
                                        <p:tav tm="100000">
                                          <p:val>
                                            <p:strVal val="ppt_h"/>
                                          </p:val>
                                        </p:tav>
                                      </p:tavLst>
                                    </p:anim>
                                    <p:animEffect transition="out" filter="fade">
                                      <p:cBhvr>
                                        <p:cTn id="36" dur="2000"/>
                                        <p:tgtEl>
                                          <p:spTgt spid="71689"/>
                                        </p:tgtEl>
                                      </p:cBhvr>
                                    </p:animEffect>
                                    <p:set>
                                      <p:cBhvr>
                                        <p:cTn id="37" dur="1" fill="hold">
                                          <p:stCondLst>
                                            <p:cond delay="1999"/>
                                          </p:stCondLst>
                                        </p:cTn>
                                        <p:tgtEl>
                                          <p:spTgt spid="71689"/>
                                        </p:tgtEl>
                                        <p:attrNameLst>
                                          <p:attrName>style.visibility</p:attrName>
                                        </p:attrNameLst>
                                      </p:cBhvr>
                                      <p:to>
                                        <p:strVal val="hidden"/>
                                      </p:to>
                                    </p:set>
                                  </p:childTnLst>
                                </p:cTn>
                              </p:par>
                            </p:childTnLst>
                          </p:cTn>
                        </p:par>
                        <p:par>
                          <p:cTn id="38" fill="hold" nodeType="afterGroup">
                            <p:stCondLst>
                              <p:cond delay="13500"/>
                            </p:stCondLst>
                            <p:childTnLst>
                              <p:par>
                                <p:cTn id="39" presetID="10" presetClass="exit" presetSubtype="0" fill="hold" nodeType="afterEffect">
                                  <p:stCondLst>
                                    <p:cond delay="0"/>
                                  </p:stCondLst>
                                  <p:childTnLst>
                                    <p:animEffect transition="out" filter="fade">
                                      <p:cBhvr>
                                        <p:cTn id="40" dur="3000"/>
                                        <p:tgtEl>
                                          <p:spTgt spid="71690"/>
                                        </p:tgtEl>
                                      </p:cBhvr>
                                    </p:animEffect>
                                    <p:set>
                                      <p:cBhvr>
                                        <p:cTn id="41" dur="1" fill="hold">
                                          <p:stCondLst>
                                            <p:cond delay="2999"/>
                                          </p:stCondLst>
                                        </p:cTn>
                                        <p:tgtEl>
                                          <p:spTgt spid="71690"/>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71697"/>
                                        </p:tgtEl>
                                        <p:attrNameLst>
                                          <p:attrName>style.visibility</p:attrName>
                                        </p:attrNameLst>
                                      </p:cBhvr>
                                      <p:to>
                                        <p:strVal val="visible"/>
                                      </p:to>
                                    </p:set>
                                    <p:animEffect transition="in" filter="fade">
                                      <p:cBhvr>
                                        <p:cTn id="44" dur="2000"/>
                                        <p:tgtEl>
                                          <p:spTgt spid="716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71699"/>
                                        </p:tgtEl>
                                        <p:attrNameLst>
                                          <p:attrName>style.visibility</p:attrName>
                                        </p:attrNameLst>
                                      </p:cBhvr>
                                      <p:to>
                                        <p:strVal val="visible"/>
                                      </p:to>
                                    </p:set>
                                    <p:animEffect transition="in" filter="dissolve">
                                      <p:cBhvr>
                                        <p:cTn id="49" dur="500"/>
                                        <p:tgtEl>
                                          <p:spTgt spid="71699"/>
                                        </p:tgtEl>
                                      </p:cBhvr>
                                    </p:animEffect>
                                  </p:childTnLst>
                                </p:cTn>
                              </p:par>
                            </p:childTnLst>
                          </p:cTn>
                        </p:par>
                        <p:par>
                          <p:cTn id="50" fill="hold" nodeType="afterGroup">
                            <p:stCondLst>
                              <p:cond delay="500"/>
                            </p:stCondLst>
                            <p:childTnLst>
                              <p:par>
                                <p:cTn id="51" presetID="10" presetClass="entr" presetSubtype="0" fill="hold" nodeType="afterEffect">
                                  <p:stCondLst>
                                    <p:cond delay="0"/>
                                  </p:stCondLst>
                                  <p:childTnLst>
                                    <p:set>
                                      <p:cBhvr>
                                        <p:cTn id="52" dur="1" fill="hold">
                                          <p:stCondLst>
                                            <p:cond delay="0"/>
                                          </p:stCondLst>
                                        </p:cTn>
                                        <p:tgtEl>
                                          <p:spTgt spid="71693"/>
                                        </p:tgtEl>
                                        <p:attrNameLst>
                                          <p:attrName>style.visibility</p:attrName>
                                        </p:attrNameLst>
                                      </p:cBhvr>
                                      <p:to>
                                        <p:strVal val="visible"/>
                                      </p:to>
                                    </p:set>
                                    <p:animEffect transition="in" filter="fade">
                                      <p:cBhvr>
                                        <p:cTn id="53" dur="2000"/>
                                        <p:tgtEl>
                                          <p:spTgt spid="71693"/>
                                        </p:tgtEl>
                                      </p:cBhvr>
                                    </p:animEffect>
                                  </p:childTnLst>
                                  <p:subTnLst>
                                    <p:set>
                                      <p:cBhvr override="childStyle">
                                        <p:cTn dur="1" fill="hold" display="0" masterRel="nextClick" afterEffect="1"/>
                                        <p:tgtEl>
                                          <p:spTgt spid="71693"/>
                                        </p:tgtEl>
                                        <p:attrNameLst>
                                          <p:attrName>style.visibility</p:attrName>
                                        </p:attrNameLst>
                                      </p:cBhvr>
                                      <p:to>
                                        <p:strVal val="hidden"/>
                                      </p:to>
                                    </p:set>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par>
                                <p:cTn id="59" presetID="55" presetClass="entr" presetSubtype="0" fill="hold" nodeType="withEffect">
                                  <p:stCondLst>
                                    <p:cond delay="500"/>
                                  </p:stCondLst>
                                  <p:childTnLst>
                                    <p:set>
                                      <p:cBhvr>
                                        <p:cTn id="60" dur="1" fill="hold">
                                          <p:stCondLst>
                                            <p:cond delay="0"/>
                                          </p:stCondLst>
                                        </p:cTn>
                                        <p:tgtEl>
                                          <p:spTgt spid="2"/>
                                        </p:tgtEl>
                                        <p:attrNameLst>
                                          <p:attrName>style.visibility</p:attrName>
                                        </p:attrNameLst>
                                      </p:cBhvr>
                                      <p:to>
                                        <p:strVal val="visible"/>
                                      </p:to>
                                    </p:set>
                                    <p:anim calcmode="lin" valueType="num">
                                      <p:cBhvr>
                                        <p:cTn id="61" dur="1000" fill="hold"/>
                                        <p:tgtEl>
                                          <p:spTgt spid="2"/>
                                        </p:tgtEl>
                                        <p:attrNameLst>
                                          <p:attrName>ppt_w</p:attrName>
                                        </p:attrNameLst>
                                      </p:cBhvr>
                                      <p:tavLst>
                                        <p:tav tm="0">
                                          <p:val>
                                            <p:strVal val="#ppt_w*0.70"/>
                                          </p:val>
                                        </p:tav>
                                        <p:tav tm="100000">
                                          <p:val>
                                            <p:strVal val="#ppt_w"/>
                                          </p:val>
                                        </p:tav>
                                      </p:tavLst>
                                    </p:anim>
                                    <p:anim calcmode="lin" valueType="num">
                                      <p:cBhvr>
                                        <p:cTn id="62" dur="1000" fill="hold"/>
                                        <p:tgtEl>
                                          <p:spTgt spid="2"/>
                                        </p:tgtEl>
                                        <p:attrNameLst>
                                          <p:attrName>ppt_h</p:attrName>
                                        </p:attrNameLst>
                                      </p:cBhvr>
                                      <p:tavLst>
                                        <p:tav tm="0">
                                          <p:val>
                                            <p:strVal val="#ppt_h"/>
                                          </p:val>
                                        </p:tav>
                                        <p:tav tm="100000">
                                          <p:val>
                                            <p:strVal val="#ppt_h"/>
                                          </p:val>
                                        </p:tav>
                                      </p:tavLst>
                                    </p:anim>
                                    <p:animEffect transition="in" filter="fade">
                                      <p:cBhvr>
                                        <p:cTn id="63" dur="1000"/>
                                        <p:tgtEl>
                                          <p:spTgt spid="2"/>
                                        </p:tgtEl>
                                      </p:cBhvr>
                                    </p:animEffect>
                                  </p:childTnLst>
                                </p:cTn>
                              </p:par>
                              <p:par>
                                <p:cTn id="64" presetID="1" presetClass="entr" presetSubtype="0" fill="hold" nodeType="withEffect">
                                  <p:stCondLst>
                                    <p:cond delay="0"/>
                                  </p:stCondLst>
                                  <p:childTnLst>
                                    <p:set>
                                      <p:cBhvr>
                                        <p:cTn id="65" dur="1" fill="hold">
                                          <p:stCondLst>
                                            <p:cond delay="0"/>
                                          </p:stCondLst>
                                        </p:cTn>
                                        <p:tgtEl>
                                          <p:spTgt spid="71696"/>
                                        </p:tgtEl>
                                        <p:attrNameLst>
                                          <p:attrName>style.visibility</p:attrName>
                                        </p:attrNameLst>
                                      </p:cBhvr>
                                      <p:to>
                                        <p:strVal val="visible"/>
                                      </p:to>
                                    </p:set>
                                  </p:childTnLst>
                                </p:cTn>
                              </p:par>
                            </p:childTnLst>
                          </p:cTn>
                        </p:par>
                        <p:par>
                          <p:cTn id="66" fill="hold" nodeType="afterGroup">
                            <p:stCondLst>
                              <p:cond delay="1500"/>
                            </p:stCondLst>
                            <p:childTnLst>
                              <p:par>
                                <p:cTn id="67" presetID="24" presetClass="emph" presetSubtype="0" fill="hold" nodeType="afterEffect">
                                  <p:stCondLst>
                                    <p:cond delay="0"/>
                                  </p:stCondLst>
                                  <p:childTnLst>
                                    <p:animClr clrSpc="hsl" dir="cw">
                                      <p:cBhvr override="childStyle">
                                        <p:cTn id="68" dur="2000" fill="hold"/>
                                        <p:tgtEl>
                                          <p:spTgt spid="71696"/>
                                        </p:tgtEl>
                                        <p:attrNameLst>
                                          <p:attrName>style.color</p:attrName>
                                        </p:attrNameLst>
                                      </p:cBhvr>
                                      <p:by>
                                        <p:hsl h="0" s="-12549" l="-25098"/>
                                      </p:by>
                                    </p:animClr>
                                    <p:animClr clrSpc="hsl" dir="cw">
                                      <p:cBhvr>
                                        <p:cTn id="69" dur="2000" fill="hold"/>
                                        <p:tgtEl>
                                          <p:spTgt spid="71696"/>
                                        </p:tgtEl>
                                        <p:attrNameLst>
                                          <p:attrName>fillcolor</p:attrName>
                                        </p:attrNameLst>
                                      </p:cBhvr>
                                      <p:by>
                                        <p:hsl h="0" s="-12549" l="-25098"/>
                                      </p:by>
                                    </p:animClr>
                                    <p:animClr clrSpc="hsl" dir="cw">
                                      <p:cBhvr>
                                        <p:cTn id="70" dur="2000" fill="hold"/>
                                        <p:tgtEl>
                                          <p:spTgt spid="71696"/>
                                        </p:tgtEl>
                                        <p:attrNameLst>
                                          <p:attrName>stroke.color</p:attrName>
                                        </p:attrNameLst>
                                      </p:cBhvr>
                                      <p:by>
                                        <p:hsl h="0" s="-12549" l="-25098"/>
                                      </p:by>
                                    </p:animClr>
                                    <p:set>
                                      <p:cBhvr>
                                        <p:cTn id="71" dur="2000" fill="hold"/>
                                        <p:tgtEl>
                                          <p:spTgt spid="71696"/>
                                        </p:tgtEl>
                                        <p:attrNameLst>
                                          <p:attrName>fill.type</p:attrName>
                                        </p:attrNameLst>
                                      </p:cBhvr>
                                      <p:to>
                                        <p:strVal val="solid"/>
                                      </p:to>
                                    </p:set>
                                  </p:childTnLst>
                                  <p:subTnLst>
                                    <p:set>
                                      <p:cBhvr override="childStyle">
                                        <p:cTn dur="1" fill="hold" display="0" masterRel="sameClick" afterEffect="1">
                                          <p:stCondLst>
                                            <p:cond evt="end" delay="0">
                                              <p:tn val="67"/>
                                            </p:cond>
                                          </p:stCondLst>
                                        </p:cTn>
                                        <p:tgtEl>
                                          <p:spTgt spid="71696"/>
                                        </p:tgtEl>
                                        <p:attrNameLst>
                                          <p:attrName>style.visibility</p:attrName>
                                        </p:attrNameLst>
                                      </p:cBhvr>
                                      <p:to>
                                        <p:strVal val="hidden"/>
                                      </p:to>
                                    </p:set>
                                  </p:subTnLst>
                                </p:cTn>
                              </p:par>
                            </p:childTnLst>
                          </p:cTn>
                        </p:par>
                        <p:par>
                          <p:cTn id="72" fill="hold" nodeType="afterGroup">
                            <p:stCondLst>
                              <p:cond delay="3500"/>
                            </p:stCondLst>
                            <p:childTnLst>
                              <p:par>
                                <p:cTn id="73" presetID="1" presetClass="entr" presetSubtype="0" fill="hold" nodeType="afterEffect">
                                  <p:stCondLst>
                                    <p:cond delay="0"/>
                                  </p:stCondLst>
                                  <p:childTnLst>
                                    <p:set>
                                      <p:cBhvr>
                                        <p:cTn id="74" dur="1" fill="hold">
                                          <p:stCondLst>
                                            <p:cond delay="0"/>
                                          </p:stCondLst>
                                        </p:cTn>
                                        <p:tgtEl>
                                          <p:spTgt spid="7169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7169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0" presetClass="entr" presetSubtype="0" fill="hold" nodeType="withEffect">
                                  <p:stCondLst>
                                    <p:cond delay="0"/>
                                  </p:stCondLst>
                                  <p:childTnLst>
                                    <p:set>
                                      <p:cBhvr>
                                        <p:cTn id="82" dur="1" fill="hold">
                                          <p:stCondLst>
                                            <p:cond delay="0"/>
                                          </p:stCondLst>
                                        </p:cTn>
                                        <p:tgtEl>
                                          <p:spTgt spid="71694"/>
                                        </p:tgtEl>
                                        <p:attrNameLst>
                                          <p:attrName>style.visibility</p:attrName>
                                        </p:attrNameLst>
                                      </p:cBhvr>
                                      <p:to>
                                        <p:strVal val="visible"/>
                                      </p:to>
                                    </p:set>
                                    <p:animEffect transition="in" filter="fade">
                                      <p:cBhvr>
                                        <p:cTn id="83" dur="3000"/>
                                        <p:tgtEl>
                                          <p:spTgt spid="71694"/>
                                        </p:tgtEl>
                                      </p:cBhvr>
                                    </p:animEffect>
                                  </p:childTnLst>
                                </p:cTn>
                              </p:par>
                              <p:par>
                                <p:cTn id="84" presetID="10" presetClass="entr" presetSubtype="0" fill="hold" nodeType="withEffect">
                                  <p:stCondLst>
                                    <p:cond delay="500"/>
                                  </p:stCondLst>
                                  <p:childTnLst>
                                    <p:set>
                                      <p:cBhvr>
                                        <p:cTn id="85" dur="1" fill="hold">
                                          <p:stCondLst>
                                            <p:cond delay="0"/>
                                          </p:stCondLst>
                                        </p:cTn>
                                        <p:tgtEl>
                                          <p:spTgt spid="71683"/>
                                        </p:tgtEl>
                                        <p:attrNameLst>
                                          <p:attrName>style.visibility</p:attrName>
                                        </p:attrNameLst>
                                      </p:cBhvr>
                                      <p:to>
                                        <p:strVal val="visible"/>
                                      </p:to>
                                    </p:set>
                                    <p:animEffect transition="in" filter="fade">
                                      <p:cBhvr>
                                        <p:cTn id="86" dur="2000"/>
                                        <p:tgtEl>
                                          <p:spTgt spid="71683"/>
                                        </p:tgtEl>
                                      </p:cBhvr>
                                    </p:animEffect>
                                  </p:childTnLst>
                                </p:cTn>
                              </p:par>
                              <p:par>
                                <p:cTn id="87" presetID="10" presetClass="entr" presetSubtype="0" fill="hold" nodeType="withEffect">
                                  <p:stCondLst>
                                    <p:cond delay="500"/>
                                  </p:stCondLst>
                                  <p:childTnLst>
                                    <p:set>
                                      <p:cBhvr>
                                        <p:cTn id="88" dur="1" fill="hold">
                                          <p:stCondLst>
                                            <p:cond delay="0"/>
                                          </p:stCondLst>
                                        </p:cTn>
                                        <p:tgtEl>
                                          <p:spTgt spid="71688"/>
                                        </p:tgtEl>
                                        <p:attrNameLst>
                                          <p:attrName>style.visibility</p:attrName>
                                        </p:attrNameLst>
                                      </p:cBhvr>
                                      <p:to>
                                        <p:strVal val="visible"/>
                                      </p:to>
                                    </p:set>
                                    <p:animEffect transition="in" filter="fade">
                                      <p:cBhvr>
                                        <p:cTn id="89" dur="2000"/>
                                        <p:tgtEl>
                                          <p:spTgt spid="71688"/>
                                        </p:tgtEl>
                                      </p:cBhvr>
                                    </p:animEffect>
                                  </p:childTnLst>
                                </p:cTn>
                              </p:par>
                              <p:par>
                                <p:cTn id="90" presetID="10" presetClass="entr" presetSubtype="0" fill="hold" nodeType="withEffect">
                                  <p:stCondLst>
                                    <p:cond delay="1000"/>
                                  </p:stCondLst>
                                  <p:childTnLst>
                                    <p:set>
                                      <p:cBhvr>
                                        <p:cTn id="91" dur="1" fill="hold">
                                          <p:stCondLst>
                                            <p:cond delay="0"/>
                                          </p:stCondLst>
                                        </p:cTn>
                                        <p:tgtEl>
                                          <p:spTgt spid="71710"/>
                                        </p:tgtEl>
                                        <p:attrNameLst>
                                          <p:attrName>style.visibility</p:attrName>
                                        </p:attrNameLst>
                                      </p:cBhvr>
                                      <p:to>
                                        <p:strVal val="visible"/>
                                      </p:to>
                                    </p:set>
                                    <p:animEffect transition="in" filter="fade">
                                      <p:cBhvr>
                                        <p:cTn id="92" dur="2000"/>
                                        <p:tgtEl>
                                          <p:spTgt spid="71710"/>
                                        </p:tgtEl>
                                      </p:cBhvr>
                                    </p:animEffect>
                                  </p:childTnLst>
                                </p:cTn>
                              </p:par>
                            </p:childTnLst>
                          </p:cTn>
                        </p:par>
                        <p:par>
                          <p:cTn id="93" fill="hold" nodeType="afterGroup">
                            <p:stCondLst>
                              <p:cond delay="3000"/>
                            </p:stCondLst>
                            <p:childTnLst>
                              <p:par>
                                <p:cTn id="94" presetID="10" presetClass="entr" presetSubtype="0" fill="hold" nodeType="afterEffect">
                                  <p:stCondLst>
                                    <p:cond delay="500"/>
                                  </p:stCondLst>
                                  <p:childTnLst>
                                    <p:set>
                                      <p:cBhvr>
                                        <p:cTn id="95" dur="1" fill="hold">
                                          <p:stCondLst>
                                            <p:cond delay="0"/>
                                          </p:stCondLst>
                                        </p:cTn>
                                        <p:tgtEl>
                                          <p:spTgt spid="71708"/>
                                        </p:tgtEl>
                                        <p:attrNameLst>
                                          <p:attrName>style.visibility</p:attrName>
                                        </p:attrNameLst>
                                      </p:cBhvr>
                                      <p:to>
                                        <p:strVal val="visible"/>
                                      </p:to>
                                    </p:set>
                                    <p:animEffect transition="in" filter="fade">
                                      <p:cBhvr>
                                        <p:cTn id="96" dur="1000"/>
                                        <p:tgtEl>
                                          <p:spTgt spid="71708"/>
                                        </p:tgtEl>
                                      </p:cBhvr>
                                    </p:animEffect>
                                  </p:childTnLst>
                                </p:cTn>
                              </p:par>
                              <p:par>
                                <p:cTn id="97" presetID="10" presetClass="entr" presetSubtype="0" fill="hold" nodeType="withEffect">
                                  <p:stCondLst>
                                    <p:cond delay="500"/>
                                  </p:stCondLst>
                                  <p:childTnLst>
                                    <p:set>
                                      <p:cBhvr>
                                        <p:cTn id="98" dur="1" fill="hold">
                                          <p:stCondLst>
                                            <p:cond delay="0"/>
                                          </p:stCondLst>
                                        </p:cTn>
                                        <p:tgtEl>
                                          <p:spTgt spid="71709"/>
                                        </p:tgtEl>
                                        <p:attrNameLst>
                                          <p:attrName>style.visibility</p:attrName>
                                        </p:attrNameLst>
                                      </p:cBhvr>
                                      <p:to>
                                        <p:strVal val="visible"/>
                                      </p:to>
                                    </p:set>
                                    <p:animEffect transition="in" filter="fade">
                                      <p:cBhvr>
                                        <p:cTn id="99" dur="2000"/>
                                        <p:tgtEl>
                                          <p:spTgt spid="71709"/>
                                        </p:tgtEl>
                                      </p:cBhvr>
                                    </p:animEffect>
                                  </p:childTnLst>
                                </p:cTn>
                              </p:par>
                              <p:par>
                                <p:cTn id="100" presetID="10" presetClass="entr" presetSubtype="0" fill="hold" nodeType="withEffect">
                                  <p:stCondLst>
                                    <p:cond delay="500"/>
                                  </p:stCondLst>
                                  <p:childTnLst>
                                    <p:set>
                                      <p:cBhvr>
                                        <p:cTn id="101" dur="1" fill="hold">
                                          <p:stCondLst>
                                            <p:cond delay="0"/>
                                          </p:stCondLst>
                                        </p:cTn>
                                        <p:tgtEl>
                                          <p:spTgt spid="71682"/>
                                        </p:tgtEl>
                                        <p:attrNameLst>
                                          <p:attrName>style.visibility</p:attrName>
                                        </p:attrNameLst>
                                      </p:cBhvr>
                                      <p:to>
                                        <p:strVal val="visible"/>
                                      </p:to>
                                    </p:set>
                                    <p:animEffect transition="in" filter="fade">
                                      <p:cBhvr>
                                        <p:cTn id="102" dur="2000"/>
                                        <p:tgtEl>
                                          <p:spTgt spid="71682"/>
                                        </p:tgtEl>
                                      </p:cBhvr>
                                    </p:animEffect>
                                  </p:childTnLst>
                                </p:cTn>
                              </p:par>
                              <p:par>
                                <p:cTn id="103" presetID="10" presetClass="entr" presetSubtype="0" fill="hold" nodeType="withEffect">
                                  <p:stCondLst>
                                    <p:cond delay="500"/>
                                  </p:stCondLst>
                                  <p:childTnLst>
                                    <p:set>
                                      <p:cBhvr>
                                        <p:cTn id="104" dur="1" fill="hold">
                                          <p:stCondLst>
                                            <p:cond delay="0"/>
                                          </p:stCondLst>
                                        </p:cTn>
                                        <p:tgtEl>
                                          <p:spTgt spid="71712"/>
                                        </p:tgtEl>
                                        <p:attrNameLst>
                                          <p:attrName>style.visibility</p:attrName>
                                        </p:attrNameLst>
                                      </p:cBhvr>
                                      <p:to>
                                        <p:strVal val="visible"/>
                                      </p:to>
                                    </p:set>
                                    <p:animEffect transition="in" filter="fade">
                                      <p:cBhvr>
                                        <p:cTn id="105" dur="2000"/>
                                        <p:tgtEl>
                                          <p:spTgt spid="71712"/>
                                        </p:tgtEl>
                                      </p:cBhvr>
                                    </p:animEffect>
                                  </p:childTnLst>
                                </p:cTn>
                              </p:par>
                              <p:par>
                                <p:cTn id="106" presetID="10" presetClass="entr" presetSubtype="0" fill="hold" nodeType="withEffect">
                                  <p:stCondLst>
                                    <p:cond delay="500"/>
                                  </p:stCondLst>
                                  <p:childTnLst>
                                    <p:set>
                                      <p:cBhvr>
                                        <p:cTn id="107" dur="1" fill="hold">
                                          <p:stCondLst>
                                            <p:cond delay="0"/>
                                          </p:stCondLst>
                                        </p:cTn>
                                        <p:tgtEl>
                                          <p:spTgt spid="71711"/>
                                        </p:tgtEl>
                                        <p:attrNameLst>
                                          <p:attrName>style.visibility</p:attrName>
                                        </p:attrNameLst>
                                      </p:cBhvr>
                                      <p:to>
                                        <p:strVal val="visible"/>
                                      </p:to>
                                    </p:set>
                                    <p:animEffect transition="in" filter="fade">
                                      <p:cBhvr>
                                        <p:cTn id="108" dur="2000"/>
                                        <p:tgtEl>
                                          <p:spTgt spid="71711"/>
                                        </p:tgtEl>
                                      </p:cBhvr>
                                    </p:animEffect>
                                  </p:childTnLst>
                                </p:cTn>
                              </p:par>
                              <p:par>
                                <p:cTn id="109" presetID="10" presetClass="entr" presetSubtype="0" fill="hold" nodeType="withEffect">
                                  <p:stCondLst>
                                    <p:cond delay="0"/>
                                  </p:stCondLst>
                                  <p:childTnLst>
                                    <p:set>
                                      <p:cBhvr>
                                        <p:cTn id="110" dur="1" fill="hold">
                                          <p:stCondLst>
                                            <p:cond delay="0"/>
                                          </p:stCondLst>
                                        </p:cTn>
                                        <p:tgtEl>
                                          <p:spTgt spid="71713"/>
                                        </p:tgtEl>
                                        <p:attrNameLst>
                                          <p:attrName>style.visibility</p:attrName>
                                        </p:attrNameLst>
                                      </p:cBhvr>
                                      <p:to>
                                        <p:strVal val="visible"/>
                                      </p:to>
                                    </p:set>
                                    <p:animEffect transition="in" filter="fade">
                                      <p:cBhvr>
                                        <p:cTn id="111" dur="2000"/>
                                        <p:tgtEl>
                                          <p:spTgt spid="71713"/>
                                        </p:tgtEl>
                                      </p:cBhvr>
                                    </p:animEffect>
                                  </p:childTnLst>
                                </p:cTn>
                              </p:par>
                            </p:childTnLst>
                          </p:cTn>
                        </p:par>
                        <p:par>
                          <p:cTn id="112" fill="hold" nodeType="afterGroup">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71714"/>
                                        </p:tgtEl>
                                        <p:attrNameLst>
                                          <p:attrName>style.visibility</p:attrName>
                                        </p:attrNameLst>
                                      </p:cBhvr>
                                      <p:to>
                                        <p:strVal val="visible"/>
                                      </p:to>
                                    </p:set>
                                    <p:animEffect transition="in" filter="fade">
                                      <p:cBhvr>
                                        <p:cTn id="115" dur="2000"/>
                                        <p:tgtEl>
                                          <p:spTgt spid="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4596"/>
          <p:cNvPicPr>
            <a:picLocks noChangeAspect="1" noChangeArrowheads="1"/>
          </p:cNvPicPr>
          <p:nvPr/>
        </p:nvPicPr>
        <p:blipFill>
          <a:blip r:embed="rId2" cstate="print"/>
          <a:srcRect/>
          <a:stretch>
            <a:fillRect/>
          </a:stretch>
        </p:blipFill>
        <p:spPr bwMode="auto">
          <a:xfrm>
            <a:off x="3657600" y="696675"/>
            <a:ext cx="3810000" cy="2960925"/>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33" y="3990975"/>
            <a:ext cx="4555067" cy="2562225"/>
          </a:xfrm>
          <a:prstGeom prst="rect">
            <a:avLst/>
          </a:prstGeom>
        </p:spPr>
      </p:pic>
      <p:sp>
        <p:nvSpPr>
          <p:cNvPr id="9" name="TextBox 8"/>
          <p:cNvSpPr txBox="1"/>
          <p:nvPr/>
        </p:nvSpPr>
        <p:spPr>
          <a:xfrm>
            <a:off x="685800" y="1625025"/>
            <a:ext cx="2362200" cy="584775"/>
          </a:xfrm>
          <a:prstGeom prst="rect">
            <a:avLst/>
          </a:prstGeom>
          <a:noFill/>
        </p:spPr>
        <p:txBody>
          <a:bodyPr wrap="square" rtlCol="0">
            <a:spAutoFit/>
          </a:bodyPr>
          <a:lstStyle/>
          <a:p>
            <a:r>
              <a:rPr lang="en-US" altLang="zh-CN" sz="3200" dirty="0">
                <a:solidFill>
                  <a:prstClr val="white"/>
                </a:solidFill>
                <a:latin typeface="Times New Roman" pitchFamily="18" charset="0"/>
                <a:cs typeface="Times New Roman" pitchFamily="18" charset="0"/>
              </a:rPr>
              <a:t>The original </a:t>
            </a:r>
            <a:endParaRPr lang="zh-CN" altLang="en-US" sz="3200" dirty="0">
              <a:solidFill>
                <a:prstClr val="white"/>
              </a:solidFill>
              <a:latin typeface="Times New Roman" pitchFamily="18" charset="0"/>
              <a:cs typeface="Times New Roman" pitchFamily="18" charset="0"/>
            </a:endParaRPr>
          </a:p>
        </p:txBody>
      </p:sp>
      <p:sp>
        <p:nvSpPr>
          <p:cNvPr id="15" name="Rectangle 14"/>
          <p:cNvSpPr/>
          <p:nvPr/>
        </p:nvSpPr>
        <p:spPr>
          <a:xfrm>
            <a:off x="304800" y="36493"/>
            <a:ext cx="8534400" cy="954107"/>
          </a:xfrm>
          <a:prstGeom prst="rect">
            <a:avLst/>
          </a:prstGeom>
        </p:spPr>
        <p:txBody>
          <a:bodyPr wrap="square">
            <a:spAutoFit/>
          </a:bodyPr>
          <a:lstStyle/>
          <a:p>
            <a:r>
              <a:rPr lang="en-US" sz="2800" b="1" dirty="0">
                <a:latin typeface="Times New Roman" pitchFamily="18" charset="0"/>
                <a:cs typeface="Times New Roman" pitchFamily="18" charset="0"/>
              </a:rPr>
              <a:t>The Shanghai Electron Beam Ion Trap laboratory has 3 or 4 EBITs</a:t>
            </a:r>
          </a:p>
        </p:txBody>
      </p:sp>
      <p:sp>
        <p:nvSpPr>
          <p:cNvPr id="17" name="TextBox 16"/>
          <p:cNvSpPr txBox="1"/>
          <p:nvPr/>
        </p:nvSpPr>
        <p:spPr>
          <a:xfrm>
            <a:off x="5638800" y="4572000"/>
            <a:ext cx="3048000" cy="1569660"/>
          </a:xfrm>
          <a:prstGeom prst="rect">
            <a:avLst/>
          </a:prstGeom>
          <a:noFill/>
        </p:spPr>
        <p:txBody>
          <a:bodyPr wrap="square" rtlCol="0">
            <a:spAutoFit/>
          </a:bodyPr>
          <a:lstStyle/>
          <a:p>
            <a:r>
              <a:rPr lang="en-US" sz="3200" dirty="0">
                <a:solidFill>
                  <a:prstClr val="white"/>
                </a:solidFill>
                <a:latin typeface="Times New Roman" pitchFamily="18" charset="0"/>
                <a:cs typeface="Times New Roman" pitchFamily="18" charset="0"/>
              </a:rPr>
              <a:t>High temperature superconducting</a:t>
            </a:r>
          </a:p>
          <a:p>
            <a:r>
              <a:rPr lang="en-US" sz="3200" dirty="0">
                <a:solidFill>
                  <a:prstClr val="white"/>
                </a:solidFill>
                <a:latin typeface="Times New Roman" pitchFamily="18" charset="0"/>
                <a:cs typeface="Times New Roman" pitchFamily="18" charset="0"/>
              </a:rPr>
              <a:t>Solar flare EBIT</a:t>
            </a:r>
          </a:p>
        </p:txBody>
      </p:sp>
    </p:spTree>
    <p:extLst>
      <p:ext uri="{BB962C8B-B14F-4D97-AF65-F5344CB8AC3E}">
        <p14:creationId xmlns:p14="http://schemas.microsoft.com/office/powerpoint/2010/main" val="174748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182" y="1447800"/>
            <a:ext cx="6718618" cy="475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76200"/>
            <a:ext cx="9067800" cy="1569660"/>
          </a:xfrm>
          <a:prstGeom prst="rect">
            <a:avLst/>
          </a:prstGeom>
        </p:spPr>
        <p:txBody>
          <a:bodyPr wrap="square">
            <a:spAutoFit/>
          </a:bodyPr>
          <a:lstStyle/>
          <a:p>
            <a:r>
              <a:rPr lang="en-US" altLang="zh-CN" sz="3200" dirty="0">
                <a:latin typeface="Times New Roman" panose="02020603050405020304" pitchFamily="18" charset="0"/>
                <a:cs typeface="Times New Roman" panose="02020603050405020304" pitchFamily="18" charset="0"/>
              </a:rPr>
              <a:t>Solar-B </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HINODE</a:t>
            </a:r>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 a “new” solar mission to study the dynamic Sun. One instrument is the </a:t>
            </a:r>
            <a:r>
              <a:rPr lang="en-GB" altLang="zh-CN" sz="3200" dirty="0">
                <a:latin typeface="Times New Roman" panose="02020603050405020304" pitchFamily="18" charset="0"/>
                <a:cs typeface="Times New Roman" panose="02020603050405020304" pitchFamily="18" charset="0"/>
              </a:rPr>
              <a:t>EIS </a:t>
            </a:r>
            <a:r>
              <a:rPr lang="en-US" altLang="zh-CN" sz="3200" dirty="0">
                <a:latin typeface="Times New Roman" panose="02020603050405020304" pitchFamily="18" charset="0"/>
                <a:cs typeface="Times New Roman" panose="02020603050405020304" pitchFamily="18" charset="0"/>
              </a:rPr>
              <a:t>high</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resolution soft x ray </a:t>
            </a:r>
            <a:r>
              <a:rPr lang="en-GB" altLang="zh-CN" sz="3200" dirty="0">
                <a:latin typeface="Times New Roman" panose="02020603050405020304" pitchFamily="18" charset="0"/>
                <a:cs typeface="Times New Roman" panose="02020603050405020304" pitchFamily="18" charset="0"/>
              </a:rPr>
              <a:t>spectrometer</a:t>
            </a:r>
            <a:endParaRPr lang="zh-CN" alt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6412468"/>
            <a:ext cx="8153400" cy="738664"/>
          </a:xfrm>
          <a:prstGeom prst="rect">
            <a:avLst/>
          </a:prstGeom>
        </p:spPr>
        <p:txBody>
          <a:bodyPr wrap="square">
            <a:spAutoFit/>
          </a:bodyPr>
          <a:lstStyle/>
          <a:p>
            <a:r>
              <a:rPr lang="en-GB" altLang="zh-CN" sz="2400" dirty="0">
                <a:solidFill>
                  <a:srgbClr val="FF0000"/>
                </a:solidFill>
                <a:hlinkClick r:id="rId3"/>
              </a:rPr>
              <a:t>https://www.nasa.gov/mission_pages/hinode/index.html</a:t>
            </a:r>
            <a:endParaRPr lang="en-GB" altLang="zh-CN" sz="2400" dirty="0">
              <a:solidFill>
                <a:srgbClr val="FF0000"/>
              </a:solidFill>
            </a:endParaRPr>
          </a:p>
          <a:p>
            <a:endParaRPr lang="zh-CN" altLang="en-US" dirty="0"/>
          </a:p>
        </p:txBody>
      </p:sp>
    </p:spTree>
    <p:extLst>
      <p:ext uri="{BB962C8B-B14F-4D97-AF65-F5344CB8AC3E}">
        <p14:creationId xmlns:p14="http://schemas.microsoft.com/office/powerpoint/2010/main" val="99357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apers to help with\wenxian\nature\submission files\manuscript and figures\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276350"/>
            <a:ext cx="5381625" cy="5353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81000"/>
            <a:ext cx="6735177" cy="707886"/>
          </a:xfrm>
          <a:prstGeom prst="rect">
            <a:avLst/>
          </a:prstGeom>
        </p:spPr>
        <p:txBody>
          <a:bodyPr wrap="none">
            <a:spAutoFit/>
          </a:bodyPr>
          <a:lstStyle/>
          <a:p>
            <a:r>
              <a:rPr lang="en-US" altLang="zh-CN" sz="4000" b="1" dirty="0">
                <a:latin typeface="Times New Roman" panose="02020603050405020304" pitchFamily="18" charset="0"/>
                <a:cs typeface="Times New Roman" panose="02020603050405020304" pitchFamily="18" charset="0"/>
              </a:rPr>
              <a:t>Solar Corona Magnetic Field</a:t>
            </a:r>
          </a:p>
        </p:txBody>
      </p:sp>
    </p:spTree>
    <p:extLst>
      <p:ext uri="{BB962C8B-B14F-4D97-AF65-F5344CB8AC3E}">
        <p14:creationId xmlns:p14="http://schemas.microsoft.com/office/powerpoint/2010/main" val="13363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6248400"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Surprising …</a:t>
            </a:r>
          </a:p>
          <a:p>
            <a:endParaRPr lang="en-US" sz="3200" dirty="0">
              <a:solidFill>
                <a:prstClr val="white"/>
              </a:solidFill>
              <a:latin typeface="Times New Roman" panose="02020603050405020304" pitchFamily="18" charset="0"/>
              <a:cs typeface="Times New Roman" panose="02020603050405020304" pitchFamily="18" charset="0"/>
            </a:endParaRPr>
          </a:p>
          <a:p>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1752600"/>
            <a:ext cx="8686800" cy="2062103"/>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There were NO space based and direct ways to measure the strength of the Solar Corona magnetic field !</a:t>
            </a:r>
          </a:p>
          <a:p>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2895600"/>
            <a:ext cx="8534400" cy="3046988"/>
          </a:xfrm>
          <a:prstGeom prst="rect">
            <a:avLst/>
          </a:prstGeom>
          <a:noFill/>
        </p:spPr>
        <p:txBody>
          <a:bodyPr wrap="square" rtlCol="0">
            <a:spAutoFit/>
          </a:bodyPr>
          <a:lstStyle/>
          <a:p>
            <a:endParaRPr lang="en-US" sz="3200" dirty="0">
              <a:solidFill>
                <a:prstClr val="white"/>
              </a:solidFill>
              <a:latin typeface="Times New Roman" panose="02020603050405020304" pitchFamily="18" charset="0"/>
              <a:cs typeface="Times New Roman" panose="02020603050405020304" pitchFamily="18" charset="0"/>
            </a:endParaRPr>
          </a:p>
          <a:p>
            <a:endParaRPr lang="en-US" sz="3200" dirty="0">
              <a:solidFill>
                <a:prstClr val="white"/>
              </a:solidFill>
              <a:latin typeface="Times New Roman" panose="02020603050405020304" pitchFamily="18" charset="0"/>
              <a:cs typeface="Times New Roman" panose="02020603050405020304" pitchFamily="18" charset="0"/>
            </a:endParaRPr>
          </a:p>
          <a:p>
            <a:r>
              <a:rPr lang="en-US" sz="3200" dirty="0">
                <a:solidFill>
                  <a:prstClr val="white"/>
                </a:solidFill>
                <a:latin typeface="Times New Roman" panose="02020603050405020304" pitchFamily="18" charset="0"/>
                <a:cs typeface="Times New Roman" panose="02020603050405020304" pitchFamily="18" charset="0"/>
              </a:rPr>
              <a:t>Through studies of the atomic structure of highly charged ions we recently proposed a method to measure this magnetic field strength</a:t>
            </a:r>
          </a:p>
          <a:p>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5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apers to help with\wenxian\nature\submission files\manuscript and figures\Figur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70" y="1981200"/>
            <a:ext cx="4300042" cy="3950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76200"/>
            <a:ext cx="9067800" cy="1569660"/>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Accidental Degeneracy of Quantum States in the Fe</a:t>
            </a:r>
            <a:r>
              <a:rPr lang="en-US" altLang="zh-CN" sz="3200" baseline="30000" dirty="0">
                <a:latin typeface="Times New Roman" panose="02020603050405020304" pitchFamily="18" charset="0"/>
                <a:cs typeface="Times New Roman" panose="02020603050405020304" pitchFamily="18" charset="0"/>
              </a:rPr>
              <a:t>9+</a:t>
            </a:r>
            <a:r>
              <a:rPr lang="en-US" altLang="zh-CN" sz="3200" dirty="0">
                <a:latin typeface="Times New Roman" panose="02020603050405020304" pitchFamily="18" charset="0"/>
                <a:cs typeface="Times New Roman" panose="02020603050405020304" pitchFamily="18" charset="0"/>
              </a:rPr>
              <a:t> Ion, </a:t>
            </a:r>
            <a:r>
              <a:rPr lang="en-US" altLang="zh-CN" sz="3200" b="1" dirty="0">
                <a:solidFill>
                  <a:srgbClr val="FFFF00"/>
                </a:solidFill>
                <a:latin typeface="Times New Roman" panose="02020603050405020304" pitchFamily="18" charset="0"/>
                <a:cs typeface="Times New Roman" panose="02020603050405020304" pitchFamily="18" charset="0"/>
              </a:rPr>
              <a:t>quantum interference </a:t>
            </a:r>
            <a:r>
              <a:rPr lang="en-US" altLang="zh-CN" sz="3200" dirty="0">
                <a:latin typeface="Times New Roman" panose="02020603050405020304" pitchFamily="18" charset="0"/>
                <a:cs typeface="Times New Roman" panose="02020603050405020304" pitchFamily="18" charset="0"/>
              </a:rPr>
              <a:t>leading to a </a:t>
            </a:r>
            <a:r>
              <a:rPr lang="en-US" altLang="zh-CN" sz="3200" b="1" dirty="0">
                <a:solidFill>
                  <a:srgbClr val="FFFF00"/>
                </a:solidFill>
                <a:latin typeface="Times New Roman" panose="02020603050405020304" pitchFamily="18" charset="0"/>
                <a:cs typeface="Times New Roman" panose="02020603050405020304" pitchFamily="18" charset="0"/>
              </a:rPr>
              <a:t>magnetic induced transition, MIT.</a:t>
            </a:r>
            <a:endParaRPr lang="zh-CN" altLang="en-US" sz="3200"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1999" y="2049482"/>
            <a:ext cx="4343401" cy="3970318"/>
          </a:xfrm>
          <a:prstGeom prst="rect">
            <a:avLst/>
          </a:prstGeom>
          <a:noFill/>
        </p:spPr>
        <p:txBody>
          <a:bodyPr wrap="square" rtlCol="0">
            <a:spAutoFit/>
          </a:bodyPr>
          <a:lstStyle/>
          <a:p>
            <a:r>
              <a:rPr lang="en-US" altLang="zh-CN" sz="2800" dirty="0">
                <a:solidFill>
                  <a:prstClr val="white"/>
                </a:solidFill>
                <a:latin typeface="Times New Roman" panose="02020603050405020304" pitchFamily="18" charset="0"/>
                <a:cs typeface="Times New Roman" panose="02020603050405020304" pitchFamily="18" charset="0"/>
              </a:rPr>
              <a:t>The interfering levels are the </a:t>
            </a:r>
            <a:r>
              <a:rPr lang="en-US" altLang="zh-CN" sz="2800" baseline="30000" dirty="0">
                <a:solidFill>
                  <a:prstClr val="white"/>
                </a:solidFill>
                <a:latin typeface="Times New Roman" panose="02020603050405020304" pitchFamily="18" charset="0"/>
                <a:cs typeface="Times New Roman" panose="02020603050405020304" pitchFamily="18" charset="0"/>
              </a:rPr>
              <a:t>4</a:t>
            </a:r>
            <a:r>
              <a:rPr lang="en-US" altLang="zh-CN" sz="2800" dirty="0">
                <a:solidFill>
                  <a:prstClr val="white"/>
                </a:solidFill>
                <a:latin typeface="Times New Roman" panose="02020603050405020304" pitchFamily="18" charset="0"/>
                <a:cs typeface="Times New Roman" panose="02020603050405020304" pitchFamily="18" charset="0"/>
              </a:rPr>
              <a:t>D</a:t>
            </a:r>
            <a:r>
              <a:rPr lang="en-US" altLang="zh-CN" sz="2800" baseline="-25000" dirty="0">
                <a:solidFill>
                  <a:prstClr val="white"/>
                </a:solidFill>
                <a:latin typeface="Times New Roman" panose="02020603050405020304" pitchFamily="18" charset="0"/>
                <a:cs typeface="Times New Roman" panose="02020603050405020304" pitchFamily="18" charset="0"/>
              </a:rPr>
              <a:t>5/2</a:t>
            </a:r>
            <a:r>
              <a:rPr lang="en-US" altLang="zh-CN" sz="2800" dirty="0">
                <a:solidFill>
                  <a:prstClr val="white"/>
                </a:solidFill>
                <a:latin typeface="Times New Roman" panose="02020603050405020304" pitchFamily="18" charset="0"/>
                <a:cs typeface="Times New Roman" panose="02020603050405020304" pitchFamily="18" charset="0"/>
              </a:rPr>
              <a:t> (</a:t>
            </a:r>
            <a:r>
              <a:rPr lang="en-US" altLang="zh-CN" sz="2800" dirty="0">
                <a:solidFill>
                  <a:srgbClr val="FFFF00"/>
                </a:solidFill>
                <a:latin typeface="Times New Roman" panose="02020603050405020304" pitchFamily="18" charset="0"/>
                <a:cs typeface="Times New Roman" panose="02020603050405020304" pitchFamily="18" charset="0"/>
              </a:rPr>
              <a:t>yellow</a:t>
            </a:r>
            <a:r>
              <a:rPr lang="en-US" altLang="zh-CN" sz="2800" dirty="0">
                <a:solidFill>
                  <a:prstClr val="white"/>
                </a:solidFill>
                <a:latin typeface="Times New Roman" panose="02020603050405020304" pitchFamily="18" charset="0"/>
                <a:cs typeface="Times New Roman" panose="02020603050405020304" pitchFamily="18" charset="0"/>
              </a:rPr>
              <a:t>) and the </a:t>
            </a:r>
            <a:r>
              <a:rPr lang="en-US" altLang="zh-CN" sz="2800" baseline="30000" dirty="0">
                <a:solidFill>
                  <a:prstClr val="white"/>
                </a:solidFill>
                <a:latin typeface="Times New Roman" panose="02020603050405020304" pitchFamily="18" charset="0"/>
                <a:cs typeface="Times New Roman" panose="02020603050405020304" pitchFamily="18" charset="0"/>
              </a:rPr>
              <a:t>4</a:t>
            </a:r>
            <a:r>
              <a:rPr lang="en-US" altLang="zh-CN" sz="2800" dirty="0">
                <a:solidFill>
                  <a:prstClr val="white"/>
                </a:solidFill>
                <a:latin typeface="Times New Roman" panose="02020603050405020304" pitchFamily="18" charset="0"/>
                <a:cs typeface="Times New Roman" panose="02020603050405020304" pitchFamily="18" charset="0"/>
              </a:rPr>
              <a:t>D</a:t>
            </a:r>
            <a:r>
              <a:rPr lang="en-US" altLang="zh-CN" sz="2800" baseline="-25000" dirty="0">
                <a:solidFill>
                  <a:prstClr val="white"/>
                </a:solidFill>
                <a:latin typeface="Times New Roman" panose="02020603050405020304" pitchFamily="18" charset="0"/>
                <a:cs typeface="Times New Roman" panose="02020603050405020304" pitchFamily="18" charset="0"/>
              </a:rPr>
              <a:t>7/2</a:t>
            </a:r>
            <a:r>
              <a:rPr lang="en-US" altLang="zh-CN" sz="2800" dirty="0">
                <a:solidFill>
                  <a:prstClr val="white"/>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red</a:t>
            </a:r>
            <a:r>
              <a:rPr lang="en-US" altLang="zh-CN" sz="2800" dirty="0">
                <a:solidFill>
                  <a:prstClr val="white"/>
                </a:solidFill>
                <a:latin typeface="Times New Roman" panose="02020603050405020304" pitchFamily="18" charset="0"/>
                <a:cs typeface="Times New Roman" panose="02020603050405020304" pitchFamily="18" charset="0"/>
              </a:rPr>
              <a:t>) and the interference is caused by an </a:t>
            </a:r>
            <a:r>
              <a:rPr lang="en-US" altLang="zh-CN" sz="2800" b="1" u="sng" dirty="0">
                <a:solidFill>
                  <a:prstClr val="white"/>
                </a:solidFill>
                <a:latin typeface="Times New Roman" panose="02020603050405020304" pitchFamily="18" charset="0"/>
                <a:cs typeface="Times New Roman" panose="02020603050405020304" pitchFamily="18" charset="0"/>
              </a:rPr>
              <a:t>external magnetic field</a:t>
            </a:r>
            <a:r>
              <a:rPr lang="en-US" altLang="zh-CN" sz="2800" dirty="0">
                <a:solidFill>
                  <a:prstClr val="white"/>
                </a:solidFill>
                <a:latin typeface="Times New Roman" panose="02020603050405020304" pitchFamily="18" charset="0"/>
                <a:cs typeface="Times New Roman" panose="02020603050405020304" pitchFamily="18" charset="0"/>
              </a:rPr>
              <a:t>. The strength of the interference depends on the closeness of the degeneracy and the magnetic field strength </a:t>
            </a:r>
            <a:endParaRPr lang="en-US" sz="2800" b="1" u="sng" dirty="0">
              <a:solidFill>
                <a:prstClr val="white"/>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5089" y="6320135"/>
            <a:ext cx="5950283" cy="461665"/>
          </a:xfrm>
          <a:prstGeom prst="rect">
            <a:avLst/>
          </a:prstGeom>
        </p:spPr>
        <p:txBody>
          <a:bodyPr wrap="none">
            <a:spAutoFit/>
          </a:bodyPr>
          <a:lstStyle/>
          <a:p>
            <a:r>
              <a:rPr lang="fr-FR" altLang="zh-CN" sz="2400" dirty="0" err="1">
                <a:solidFill>
                  <a:prstClr val="white"/>
                </a:solidFill>
                <a:latin typeface="Times New Roman" panose="02020603050405020304" pitchFamily="18" charset="0"/>
                <a:cs typeface="Times New Roman" panose="02020603050405020304" pitchFamily="18" charset="0"/>
              </a:rPr>
              <a:t>Astrophysical</a:t>
            </a:r>
            <a:r>
              <a:rPr lang="fr-FR" altLang="zh-CN" sz="2400" dirty="0">
                <a:solidFill>
                  <a:prstClr val="white"/>
                </a:solidFill>
                <a:latin typeface="Times New Roman" panose="02020603050405020304" pitchFamily="18" charset="0"/>
                <a:cs typeface="Times New Roman" panose="02020603050405020304" pitchFamily="18" charset="0"/>
              </a:rPr>
              <a:t> Journal, Volume 807, 69, (2015)</a:t>
            </a:r>
            <a:endParaRPr lang="zh-CN" alt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8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99" y="838200"/>
            <a:ext cx="6703115" cy="5181600"/>
          </a:xfrm>
          <a:prstGeom prst="rect">
            <a:avLst/>
          </a:prstGeom>
        </p:spPr>
      </p:pic>
      <p:sp>
        <p:nvSpPr>
          <p:cNvPr id="2" name="TextBox 1"/>
          <p:cNvSpPr txBox="1"/>
          <p:nvPr/>
        </p:nvSpPr>
        <p:spPr>
          <a:xfrm>
            <a:off x="228600" y="228600"/>
            <a:ext cx="8610601"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The fine structure energy between the </a:t>
            </a:r>
            <a:r>
              <a:rPr lang="en-US" sz="2800" baseline="30000" dirty="0">
                <a:solidFill>
                  <a:srgbClr val="FF0000"/>
                </a:solidFill>
                <a:latin typeface="Times New Roman" panose="02020603050405020304" pitchFamily="18" charset="0"/>
                <a:cs typeface="Times New Roman" panose="02020603050405020304" pitchFamily="18" charset="0"/>
              </a:rPr>
              <a:t>4</a:t>
            </a:r>
            <a:r>
              <a:rPr lang="en-US" sz="2800" dirty="0">
                <a:solidFill>
                  <a:srgbClr val="FF0000"/>
                </a:solidFill>
                <a:latin typeface="Times New Roman" panose="02020603050405020304" pitchFamily="18" charset="0"/>
                <a:cs typeface="Times New Roman" panose="02020603050405020304" pitchFamily="18" charset="0"/>
              </a:rPr>
              <a:t>D</a:t>
            </a:r>
            <a:r>
              <a:rPr lang="en-US" sz="2800" baseline="-25000" dirty="0">
                <a:solidFill>
                  <a:srgbClr val="FF0000"/>
                </a:solidFill>
                <a:latin typeface="Times New Roman" panose="02020603050405020304" pitchFamily="18" charset="0"/>
                <a:cs typeface="Times New Roman" panose="02020603050405020304" pitchFamily="18" charset="0"/>
              </a:rPr>
              <a:t>5/2</a:t>
            </a:r>
            <a:r>
              <a:rPr lang="en-US" sz="2800" dirty="0">
                <a:solidFill>
                  <a:srgbClr val="FF0000"/>
                </a:solidFill>
                <a:latin typeface="Times New Roman" panose="02020603050405020304" pitchFamily="18" charset="0"/>
                <a:cs typeface="Times New Roman" panose="02020603050405020304" pitchFamily="18" charset="0"/>
              </a:rPr>
              <a:t> and </a:t>
            </a:r>
            <a:r>
              <a:rPr lang="en-US" sz="2800" baseline="30000" dirty="0">
                <a:solidFill>
                  <a:srgbClr val="FF0000"/>
                </a:solidFill>
                <a:latin typeface="Times New Roman" panose="02020603050405020304" pitchFamily="18" charset="0"/>
                <a:cs typeface="Times New Roman" panose="02020603050405020304" pitchFamily="18" charset="0"/>
              </a:rPr>
              <a:t>4</a:t>
            </a:r>
            <a:r>
              <a:rPr lang="en-US" sz="2800" dirty="0">
                <a:solidFill>
                  <a:srgbClr val="FF0000"/>
                </a:solidFill>
                <a:latin typeface="Times New Roman" panose="02020603050405020304" pitchFamily="18" charset="0"/>
                <a:cs typeface="Times New Roman" panose="02020603050405020304" pitchFamily="18" charset="0"/>
              </a:rPr>
              <a:t>D</a:t>
            </a:r>
            <a:r>
              <a:rPr lang="en-US" sz="2800" baseline="-25000" dirty="0">
                <a:solidFill>
                  <a:srgbClr val="FF0000"/>
                </a:solidFill>
                <a:latin typeface="Times New Roman" panose="02020603050405020304" pitchFamily="18" charset="0"/>
                <a:cs typeface="Times New Roman" panose="02020603050405020304" pitchFamily="18" charset="0"/>
              </a:rPr>
              <a:t>7/2</a:t>
            </a:r>
            <a:r>
              <a:rPr lang="en-US" sz="2800" dirty="0">
                <a:solidFill>
                  <a:srgbClr val="FF0000"/>
                </a:solidFill>
                <a:latin typeface="Times New Roman" panose="02020603050405020304" pitchFamily="18" charset="0"/>
                <a:cs typeface="Times New Roman" panose="02020603050405020304" pitchFamily="18" charset="0"/>
              </a:rPr>
              <a:t> levels for Cl-like (3p</a:t>
            </a:r>
            <a:r>
              <a:rPr lang="en-US" sz="2800" baseline="30000" dirty="0">
                <a:solidFill>
                  <a:srgbClr val="FF0000"/>
                </a:solidFill>
                <a:latin typeface="Times New Roman" panose="02020603050405020304" pitchFamily="18" charset="0"/>
                <a:cs typeface="Times New Roman" panose="02020603050405020304" pitchFamily="18" charset="0"/>
              </a:rPr>
              <a:t>5</a:t>
            </a:r>
            <a:r>
              <a:rPr lang="en-US" sz="2800" dirty="0">
                <a:solidFill>
                  <a:srgbClr val="FF0000"/>
                </a:solidFill>
                <a:latin typeface="Times New Roman" panose="02020603050405020304" pitchFamily="18" charset="0"/>
                <a:cs typeface="Times New Roman" panose="02020603050405020304" pitchFamily="18" charset="0"/>
              </a:rPr>
              <a:t>) ions from our MCDF calculations</a:t>
            </a:r>
          </a:p>
        </p:txBody>
      </p:sp>
      <p:sp>
        <p:nvSpPr>
          <p:cNvPr id="3" name="TextBox 2"/>
          <p:cNvSpPr txBox="1"/>
          <p:nvPr/>
        </p:nvSpPr>
        <p:spPr>
          <a:xfrm>
            <a:off x="304800" y="5791200"/>
            <a:ext cx="8915400"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Very lucky that the minimum fine structure energy is for Cl-like Fe and that this ion is abundant in the solar corona </a:t>
            </a:r>
          </a:p>
        </p:txBody>
      </p:sp>
    </p:spTree>
    <p:extLst>
      <p:ext uri="{BB962C8B-B14F-4D97-AF65-F5344CB8AC3E}">
        <p14:creationId xmlns:p14="http://schemas.microsoft.com/office/powerpoint/2010/main" val="41924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6781800" cy="1261884"/>
          </a:xfrm>
          <a:prstGeom prst="rect">
            <a:avLst/>
          </a:prstGeom>
        </p:spPr>
        <p:txBody>
          <a:bodyPr wrap="square">
            <a:spAutoFit/>
          </a:bodyPr>
          <a:lstStyle/>
          <a:p>
            <a:r>
              <a:rPr lang="en-US" dirty="0">
                <a:solidFill>
                  <a:prstClr val="white"/>
                </a:solidFill>
              </a:rPr>
              <a:t>﻿</a:t>
            </a:r>
            <a:r>
              <a:rPr lang="en-US" sz="4000" dirty="0">
                <a:solidFill>
                  <a:prstClr val="white"/>
                </a:solidFill>
                <a:latin typeface="Times New Roman" panose="02020603050405020304" pitchFamily="18" charset="0"/>
                <a:cs typeface="Times New Roman" panose="02020603050405020304" pitchFamily="18" charset="0"/>
              </a:rPr>
              <a:t>MIT(Intensity)  ≈ B</a:t>
            </a:r>
            <a:r>
              <a:rPr lang="en-US" sz="4000" baseline="30000" dirty="0">
                <a:solidFill>
                  <a:prstClr val="white"/>
                </a:solidFill>
                <a:latin typeface="Times New Roman" panose="02020603050405020304" pitchFamily="18" charset="0"/>
                <a:cs typeface="Times New Roman" panose="02020603050405020304" pitchFamily="18" charset="0"/>
              </a:rPr>
              <a:t>2</a:t>
            </a:r>
            <a:r>
              <a:rPr lang="en-US" sz="4000" dirty="0">
                <a:solidFill>
                  <a:prstClr val="white"/>
                </a:solidFill>
                <a:latin typeface="Times New Roman" panose="02020603050405020304" pitchFamily="18" charset="0"/>
                <a:cs typeface="Times New Roman" panose="02020603050405020304" pitchFamily="18" charset="0"/>
              </a:rPr>
              <a:t>/(</a:t>
            </a:r>
            <a:r>
              <a:rPr lang="el-GR" sz="4000" dirty="0">
                <a:solidFill>
                  <a:prstClr val="white"/>
                </a:solidFill>
                <a:latin typeface="Times New Roman" panose="02020603050405020304" pitchFamily="18" charset="0"/>
                <a:cs typeface="Times New Roman" panose="02020603050405020304" pitchFamily="18" charset="0"/>
              </a:rPr>
              <a:t>λ</a:t>
            </a:r>
            <a:r>
              <a:rPr lang="en-US" sz="4000" baseline="30000" dirty="0">
                <a:solidFill>
                  <a:prstClr val="white"/>
                </a:solidFill>
                <a:latin typeface="Times New Roman" panose="02020603050405020304" pitchFamily="18" charset="0"/>
                <a:cs typeface="Times New Roman" panose="02020603050405020304" pitchFamily="18" charset="0"/>
              </a:rPr>
              <a:t>3</a:t>
            </a:r>
            <a:r>
              <a:rPr lang="en-US" sz="4000" dirty="0">
                <a:solidFill>
                  <a:prstClr val="white"/>
                </a:solidFill>
                <a:latin typeface="Times New Roman" panose="02020603050405020304" pitchFamily="18" charset="0"/>
                <a:cs typeface="Times New Roman" panose="02020603050405020304" pitchFamily="18" charset="0"/>
              </a:rPr>
              <a:t>x(</a:t>
            </a:r>
            <a:r>
              <a:rPr lang="el-GR" sz="4000" dirty="0">
                <a:solidFill>
                  <a:prstClr val="white"/>
                </a:solidFill>
                <a:latin typeface="Times New Roman" panose="02020603050405020304" pitchFamily="18" charset="0"/>
                <a:cs typeface="Times New Roman" panose="02020603050405020304" pitchFamily="18" charset="0"/>
              </a:rPr>
              <a:t>Δ</a:t>
            </a:r>
            <a:r>
              <a:rPr lang="en-US" sz="4000" dirty="0">
                <a:solidFill>
                  <a:prstClr val="white"/>
                </a:solidFill>
                <a:latin typeface="Times New Roman" panose="02020603050405020304" pitchFamily="18" charset="0"/>
                <a:cs typeface="Times New Roman" panose="02020603050405020304" pitchFamily="18" charset="0"/>
              </a:rPr>
              <a:t>E)</a:t>
            </a:r>
            <a:r>
              <a:rPr lang="en-US" sz="4000" baseline="30000" dirty="0">
                <a:solidFill>
                  <a:prstClr val="white"/>
                </a:solidFill>
                <a:latin typeface="Times New Roman" panose="02020603050405020304" pitchFamily="18" charset="0"/>
                <a:cs typeface="Times New Roman" panose="02020603050405020304" pitchFamily="18" charset="0"/>
              </a:rPr>
              <a:t>2</a:t>
            </a:r>
            <a:r>
              <a:rPr lang="en-US" sz="4000" dirty="0">
                <a:solidFill>
                  <a:prstClr val="white"/>
                </a:solidFill>
                <a:latin typeface="Times New Roman" panose="02020603050405020304" pitchFamily="18" charset="0"/>
                <a:cs typeface="Times New Roman" panose="02020603050405020304" pitchFamily="18" charset="0"/>
              </a:rPr>
              <a:t>) </a:t>
            </a:r>
            <a:r>
              <a:rPr lang="en-US" dirty="0">
                <a:solidFill>
                  <a:prstClr val="white"/>
                </a:solidFill>
              </a:rPr>
              <a:t>	 </a:t>
            </a:r>
          </a:p>
          <a:p>
            <a:endParaRPr lang="en-US" dirty="0">
              <a:solidFill>
                <a:prstClr val="white"/>
              </a:solidFill>
            </a:endParaRPr>
          </a:p>
        </p:txBody>
      </p:sp>
      <p:sp>
        <p:nvSpPr>
          <p:cNvPr id="3" name="TextBox 2"/>
          <p:cNvSpPr txBox="1"/>
          <p:nvPr/>
        </p:nvSpPr>
        <p:spPr>
          <a:xfrm>
            <a:off x="1066800" y="1981200"/>
            <a:ext cx="5334000" cy="523220"/>
          </a:xfrm>
          <a:prstGeom prst="rect">
            <a:avLst/>
          </a:prstGeom>
          <a:noFill/>
        </p:spPr>
        <p:txBody>
          <a:bodyPr wrap="square" rtlCol="0">
            <a:spAutoFit/>
          </a:bodyPr>
          <a:lstStyle/>
          <a:p>
            <a:r>
              <a:rPr lang="en-US" sz="2800" dirty="0">
                <a:solidFill>
                  <a:prstClr val="white"/>
                </a:solidFill>
                <a:latin typeface="Times New Roman" panose="02020603050405020304" pitchFamily="18" charset="0"/>
                <a:cs typeface="Times New Roman" panose="02020603050405020304" pitchFamily="18" charset="0"/>
              </a:rPr>
              <a:t>We  really need to know </a:t>
            </a:r>
            <a:r>
              <a:rPr lang="el-GR" sz="2800" dirty="0">
                <a:solidFill>
                  <a:prstClr val="white"/>
                </a:solidFill>
                <a:latin typeface="Times New Roman" panose="02020603050405020304" pitchFamily="18" charset="0"/>
                <a:cs typeface="Times New Roman" panose="02020603050405020304" pitchFamily="18" charset="0"/>
              </a:rPr>
              <a:t>Δ</a:t>
            </a:r>
            <a:r>
              <a:rPr lang="en-US" sz="2800" dirty="0">
                <a:solidFill>
                  <a:prstClr val="white"/>
                </a:solidFill>
                <a:latin typeface="Times New Roman" panose="02020603050405020304" pitchFamily="18" charset="0"/>
                <a:cs typeface="Times New Roman" panose="02020603050405020304" pitchFamily="18" charset="0"/>
              </a:rPr>
              <a:t>E  </a:t>
            </a:r>
          </a:p>
        </p:txBody>
      </p:sp>
      <p:sp>
        <p:nvSpPr>
          <p:cNvPr id="4" name="TextBox 3"/>
          <p:cNvSpPr txBox="1"/>
          <p:nvPr/>
        </p:nvSpPr>
        <p:spPr>
          <a:xfrm>
            <a:off x="381000" y="2743200"/>
            <a:ext cx="8381999" cy="3970318"/>
          </a:xfrm>
          <a:prstGeom prst="rect">
            <a:avLst/>
          </a:prstGeom>
          <a:noFill/>
        </p:spPr>
        <p:txBody>
          <a:bodyPr wrap="square" rtlCol="0">
            <a:spAutoFit/>
          </a:bodyPr>
          <a:lstStyle/>
          <a:p>
            <a:r>
              <a:rPr lang="en-US" sz="2800" dirty="0">
                <a:solidFill>
                  <a:prstClr val="white"/>
                </a:solidFill>
                <a:latin typeface="Times New Roman" panose="02020603050405020304" pitchFamily="18" charset="0"/>
                <a:cs typeface="Times New Roman" panose="02020603050405020304" pitchFamily="18" charset="0"/>
              </a:rPr>
              <a:t>How to measure this ???</a:t>
            </a:r>
          </a:p>
          <a:p>
            <a:endParaRPr lang="en-US" sz="2800" dirty="0">
              <a:solidFill>
                <a:prstClr val="white"/>
              </a:solidFill>
              <a:latin typeface="Times New Roman" panose="02020603050405020304" pitchFamily="18" charset="0"/>
              <a:cs typeface="Times New Roman" panose="02020603050405020304" pitchFamily="18" charset="0"/>
            </a:endParaRPr>
          </a:p>
          <a:p>
            <a:r>
              <a:rPr lang="en-US" sz="2800" dirty="0">
                <a:solidFill>
                  <a:prstClr val="white"/>
                </a:solidFill>
                <a:latin typeface="Times New Roman" panose="02020603050405020304" pitchFamily="18" charset="0"/>
                <a:cs typeface="Times New Roman" panose="02020603050405020304" pitchFamily="18" charset="0"/>
              </a:rPr>
              <a:t>The most straight forward would be to observe the two spectral lines</a:t>
            </a:r>
          </a:p>
          <a:p>
            <a:endParaRPr lang="en-US" sz="2800" dirty="0">
              <a:solidFill>
                <a:prstClr val="white"/>
              </a:solidFill>
              <a:latin typeface="Times New Roman" panose="02020603050405020304" pitchFamily="18" charset="0"/>
              <a:cs typeface="Times New Roman" panose="02020603050405020304" pitchFamily="18" charset="0"/>
            </a:endParaRPr>
          </a:p>
          <a:p>
            <a:r>
              <a:rPr lang="en-US" sz="2800" dirty="0">
                <a:solidFill>
                  <a:prstClr val="white"/>
                </a:solidFill>
                <a:latin typeface="Times New Roman" panose="02020603050405020304" pitchFamily="18" charset="0"/>
                <a:cs typeface="Times New Roman" panose="02020603050405020304" pitchFamily="18" charset="0"/>
              </a:rPr>
              <a:t>For a </a:t>
            </a:r>
            <a:r>
              <a:rPr lang="el-GR" sz="2800" dirty="0">
                <a:solidFill>
                  <a:prstClr val="white"/>
                </a:solidFill>
                <a:latin typeface="Times New Roman" panose="02020603050405020304" pitchFamily="18" charset="0"/>
                <a:cs typeface="Times New Roman" panose="02020603050405020304" pitchFamily="18" charset="0"/>
              </a:rPr>
              <a:t>Δ</a:t>
            </a:r>
            <a:r>
              <a:rPr lang="en-US" sz="2800" dirty="0">
                <a:solidFill>
                  <a:prstClr val="white"/>
                </a:solidFill>
                <a:latin typeface="Times New Roman" panose="02020603050405020304" pitchFamily="18" charset="0"/>
                <a:cs typeface="Times New Roman" panose="02020603050405020304" pitchFamily="18" charset="0"/>
              </a:rPr>
              <a:t>E of 5 cm</a:t>
            </a:r>
            <a:r>
              <a:rPr lang="en-US" sz="2800" baseline="30000" dirty="0">
                <a:solidFill>
                  <a:prstClr val="white"/>
                </a:solidFill>
                <a:latin typeface="Times New Roman" panose="02020603050405020304" pitchFamily="18" charset="0"/>
                <a:cs typeface="Times New Roman" panose="02020603050405020304" pitchFamily="18" charset="0"/>
              </a:rPr>
              <a:t>-1</a:t>
            </a:r>
            <a:r>
              <a:rPr lang="en-US" sz="2800" dirty="0">
                <a:solidFill>
                  <a:prstClr val="white"/>
                </a:solidFill>
                <a:latin typeface="Times New Roman" panose="02020603050405020304" pitchFamily="18" charset="0"/>
                <a:cs typeface="Times New Roman" panose="02020603050405020304" pitchFamily="18" charset="0"/>
              </a:rPr>
              <a:t>, the required spectrometer resolution:  80000 (difficult), needs a </a:t>
            </a:r>
            <a:r>
              <a:rPr lang="en-US" sz="2800" b="1" u="sng" dirty="0">
                <a:solidFill>
                  <a:prstClr val="white"/>
                </a:solidFill>
                <a:latin typeface="Times New Roman" panose="02020603050405020304" pitchFamily="18" charset="0"/>
                <a:cs typeface="Times New Roman" panose="02020603050405020304" pitchFamily="18" charset="0"/>
              </a:rPr>
              <a:t>10 meter long </a:t>
            </a:r>
            <a:r>
              <a:rPr lang="en-US" sz="2800" dirty="0">
                <a:solidFill>
                  <a:prstClr val="white"/>
                </a:solidFill>
                <a:latin typeface="Times New Roman" panose="02020603050405020304" pitchFamily="18" charset="0"/>
                <a:cs typeface="Times New Roman" panose="02020603050405020304" pitchFamily="18" charset="0"/>
              </a:rPr>
              <a:t>spectrometer</a:t>
            </a:r>
          </a:p>
          <a:p>
            <a:endParaRPr lang="en-US" sz="2800" dirty="0">
              <a:solidFill>
                <a:prstClr val="white"/>
              </a:solidFill>
              <a:latin typeface="Times New Roman" panose="02020603050405020304" pitchFamily="18" charset="0"/>
              <a:cs typeface="Times New Roman" panose="02020603050405020304" pitchFamily="18" charset="0"/>
            </a:endParaRPr>
          </a:p>
          <a:p>
            <a:r>
              <a:rPr lang="en-US" sz="2800" dirty="0">
                <a:solidFill>
                  <a:prstClr val="white"/>
                </a:solidFill>
                <a:latin typeface="Times New Roman" panose="02020603050405020304" pitchFamily="18" charset="0"/>
                <a:cs typeface="Times New Roman" panose="02020603050405020304" pitchFamily="18" charset="0"/>
              </a:rPr>
              <a:t>An indirect method</a:t>
            </a:r>
          </a:p>
        </p:txBody>
      </p:sp>
      <p:sp>
        <p:nvSpPr>
          <p:cNvPr id="5" name="TextBox 4"/>
          <p:cNvSpPr txBox="1"/>
          <p:nvPr/>
        </p:nvSpPr>
        <p:spPr>
          <a:xfrm>
            <a:off x="1066800" y="838200"/>
            <a:ext cx="708660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Also, and more useful for modelling </a:t>
            </a:r>
            <a:r>
              <a:rPr lang="en-US" altLang="zh-CN" sz="2800" dirty="0">
                <a:solidFill>
                  <a:prstClr val="white"/>
                </a:solidFill>
                <a:latin typeface="Times New Roman" panose="02020603050405020304" pitchFamily="18" charset="0"/>
                <a:cs typeface="Times New Roman" panose="02020603050405020304" pitchFamily="18" charset="0"/>
              </a:rPr>
              <a:t>≈ A(E1)x(B/</a:t>
            </a:r>
            <a:r>
              <a:rPr lang="el-GR" altLang="zh-CN" sz="2800" dirty="0">
                <a:solidFill>
                  <a:prstClr val="white"/>
                </a:solidFill>
                <a:latin typeface="Times New Roman" panose="02020603050405020304" pitchFamily="18" charset="0"/>
                <a:cs typeface="Times New Roman" panose="02020603050405020304" pitchFamily="18" charset="0"/>
              </a:rPr>
              <a:t>Δ</a:t>
            </a:r>
            <a:r>
              <a:rPr lang="en-US" altLang="zh-CN" sz="2800" dirty="0">
                <a:solidFill>
                  <a:prstClr val="white"/>
                </a:solidFill>
                <a:latin typeface="Times New Roman" panose="02020603050405020304" pitchFamily="18" charset="0"/>
                <a:cs typeface="Times New Roman" panose="02020603050405020304" pitchFamily="18" charset="0"/>
              </a:rPr>
              <a:t>E)</a:t>
            </a:r>
            <a:r>
              <a:rPr lang="en-US" altLang="zh-CN" sz="2800" baseline="30000" dirty="0">
                <a:solidFill>
                  <a:prstClr val="white"/>
                </a:solidFill>
                <a:latin typeface="Times New Roman" panose="02020603050405020304" pitchFamily="18" charset="0"/>
                <a:cs typeface="Times New Roman" panose="02020603050405020304" pitchFamily="18" charset="0"/>
              </a:rPr>
              <a:t>2</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1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8320"/>
            <a:ext cx="4343400" cy="4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7500" y="0"/>
            <a:ext cx="8750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Quest for </a:t>
            </a:r>
            <a:r>
              <a:rPr kumimoji="0" lang="el-GR"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Δ</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 (closeness of the degeneracy)</a:t>
            </a:r>
          </a:p>
        </p:txBody>
      </p:sp>
      <p:sp>
        <p:nvSpPr>
          <p:cNvPr id="3" name="文本框 2">
            <a:extLst>
              <a:ext uri="{FF2B5EF4-FFF2-40B4-BE49-F238E27FC236}">
                <a16:creationId xmlns:a16="http://schemas.microsoft.com/office/drawing/2014/main" id="{FEE42291-73F6-AEBF-77A5-68E3A9FE0781}"/>
              </a:ext>
            </a:extLst>
          </p:cNvPr>
          <p:cNvSpPr txBox="1"/>
          <p:nvPr/>
        </p:nvSpPr>
        <p:spPr>
          <a:xfrm>
            <a:off x="381000" y="533400"/>
            <a:ext cx="8458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The sensitivity of our method depends very much on the absolute value of </a:t>
            </a:r>
            <a:r>
              <a:rPr kumimoji="0" lang="el-GR"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Δ</a:t>
            </a:r>
            <a:r>
              <a:rPr kumimoji="0" lang="en-US"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E</a:t>
            </a:r>
            <a:r>
              <a:rPr kumimoji="0" lang="en-GB"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7AF9AF02-691C-C67F-5019-57947A38C249}"/>
              </a:ext>
            </a:extLst>
          </p:cNvPr>
          <p:cNvSpPr txBox="1"/>
          <p:nvPr/>
        </p:nvSpPr>
        <p:spPr>
          <a:xfrm>
            <a:off x="2743200" y="6197025"/>
            <a:ext cx="4343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We need a measurement</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372AC923-11DD-A808-2B9D-CD8A8B190F64}"/>
              </a:ext>
            </a:extLst>
          </p:cNvPr>
          <p:cNvSpPr txBox="1"/>
          <p:nvPr/>
        </p:nvSpPr>
        <p:spPr>
          <a:xfrm>
            <a:off x="5410200" y="2133600"/>
            <a:ext cx="33528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Δ</a:t>
            </a:r>
            <a:r>
              <a:rPr kumimoji="0" lang="en-US"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E ranges, from theory,</a:t>
            </a:r>
            <a:r>
              <a:rPr kumimoji="0" lang="en-US" altLang="zh-CN" sz="2800" b="1" i="0" u="none" strike="noStrike" kern="1200" cap="none" spc="0" normalizeH="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between</a:t>
            </a:r>
            <a:r>
              <a:rPr kumimoji="0" lang="en-US"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-58 to 109 cm</a:t>
            </a:r>
            <a:r>
              <a:rPr kumimoji="0" lang="en-US" altLang="zh-CN" sz="2800" b="1" i="0" u="none" strike="noStrike" kern="1200" cap="none" spc="0" normalizeH="0" baseline="3000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800" b="0" i="0" u="none" strike="noStrike" kern="1200" cap="none" spc="0" normalizeH="0" baseline="30000" noProof="0" dirty="0">
              <a:ln>
                <a:noFill/>
              </a:ln>
              <a:solidFill>
                <a:prstClr val="white"/>
              </a:solidFill>
              <a:effectLst/>
              <a:uLnTx/>
              <a:uFillTx/>
              <a:latin typeface="Calibri"/>
              <a:ea typeface="宋体" panose="02010600030101010101" pitchFamily="2" charset="-122"/>
              <a:cs typeface="+mn-cs"/>
            </a:endParaRPr>
          </a:p>
        </p:txBody>
      </p:sp>
      <p:sp>
        <p:nvSpPr>
          <p:cNvPr id="6" name="文本框 5">
            <a:extLst>
              <a:ext uri="{FF2B5EF4-FFF2-40B4-BE49-F238E27FC236}">
                <a16:creationId xmlns:a16="http://schemas.microsoft.com/office/drawing/2014/main" id="{46A7C247-8812-5962-FC04-2B2D63C6BA13}"/>
              </a:ext>
            </a:extLst>
          </p:cNvPr>
          <p:cNvSpPr txBox="1"/>
          <p:nvPr/>
        </p:nvSpPr>
        <p:spPr>
          <a:xfrm>
            <a:off x="5486400" y="3872805"/>
            <a:ext cx="32766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cm</a:t>
            </a:r>
            <a:r>
              <a:rPr kumimoji="0" lang="en-GB" altLang="zh-CN" sz="2800" b="0" i="0" u="none" strike="noStrike" kern="1200" cap="none" spc="0" normalizeH="0" baseline="3000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GB"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is a unit of energy and 1 cm</a:t>
            </a:r>
            <a:r>
              <a:rPr kumimoji="0" lang="en-GB" altLang="zh-CN" sz="2800" b="0" i="0" u="none" strike="noStrike" kern="1200" cap="none" spc="0" normalizeH="0" baseline="3000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en-GB"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 1/8056 eV</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itle 6">
            <a:extLst>
              <a:ext uri="{FF2B5EF4-FFF2-40B4-BE49-F238E27FC236}">
                <a16:creationId xmlns:a16="http://schemas.microsoft.com/office/drawing/2014/main" id="{2D4A152B-0458-9E4C-5446-8B5DC05B41FD}"/>
              </a:ext>
            </a:extLst>
          </p:cNvPr>
          <p:cNvSpPr>
            <a:spLocks noGrp="1"/>
          </p:cNvSpPr>
          <p:nvPr>
            <p:ph type="title" idx="4294967295"/>
          </p:nvPr>
        </p:nvSpPr>
        <p:spPr/>
        <p:txBody>
          <a:bodyPr/>
          <a:lstStyle/>
          <a:p>
            <a:r>
              <a:rPr lang="en-GB" dirty="0"/>
              <a:t>.</a:t>
            </a:r>
          </a:p>
        </p:txBody>
      </p:sp>
    </p:spTree>
    <p:extLst>
      <p:ext uri="{BB962C8B-B14F-4D97-AF65-F5344CB8AC3E}">
        <p14:creationId xmlns:p14="http://schemas.microsoft.com/office/powerpoint/2010/main" val="41169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631" y="1143000"/>
            <a:ext cx="5398769" cy="3962400"/>
          </a:xfrm>
          <a:prstGeom prst="rect">
            <a:avLst/>
          </a:prstGeom>
        </p:spPr>
      </p:pic>
      <p:sp>
        <p:nvSpPr>
          <p:cNvPr id="3" name="TextBox 2"/>
          <p:cNvSpPr txBox="1"/>
          <p:nvPr/>
        </p:nvSpPr>
        <p:spPr>
          <a:xfrm>
            <a:off x="762000" y="152400"/>
            <a:ext cx="7696200" cy="584775"/>
          </a:xfrm>
          <a:prstGeom prst="rect">
            <a:avLst/>
          </a:prstGeom>
          <a:noFill/>
        </p:spPr>
        <p:txBody>
          <a:bodyPr wrap="square" rtlCol="0">
            <a:spAutoFit/>
          </a:bodyPr>
          <a:lstStyle/>
          <a:p>
            <a:r>
              <a:rPr lang="en-US" sz="3200" dirty="0">
                <a:solidFill>
                  <a:prstClr val="white"/>
                </a:solidFill>
                <a:latin typeface="Times New Roman" panose="02020603050405020304" pitchFamily="18" charset="0"/>
                <a:cs typeface="Times New Roman" panose="02020603050405020304" pitchFamily="18" charset="0"/>
              </a:rPr>
              <a:t>Another idea to get the fine structure energy</a:t>
            </a:r>
          </a:p>
        </p:txBody>
      </p:sp>
      <p:sp>
        <p:nvSpPr>
          <p:cNvPr id="4" name="文本框 3">
            <a:extLst>
              <a:ext uri="{FF2B5EF4-FFF2-40B4-BE49-F238E27FC236}">
                <a16:creationId xmlns:a16="http://schemas.microsoft.com/office/drawing/2014/main" id="{32147623-CD40-EFC8-4008-F6E83A73314E}"/>
              </a:ext>
            </a:extLst>
          </p:cNvPr>
          <p:cNvSpPr txBox="1"/>
          <p:nvPr/>
        </p:nvSpPr>
        <p:spPr>
          <a:xfrm>
            <a:off x="152400" y="5552182"/>
            <a:ext cx="89916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The ratio of the blended 4-1 and 5-1 lines  with the 6-1 line is also sensitive to the external magnetic field</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6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84616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0"/>
            <a:ext cx="8915400" cy="1384995"/>
          </a:xfrm>
          <a:prstGeom prst="rect">
            <a:avLst/>
          </a:prstGeom>
          <a:noFill/>
        </p:spPr>
        <p:txBody>
          <a:bodyPr wrap="square" rtlCol="0">
            <a:spAutoFit/>
          </a:bodyPr>
          <a:lstStyle/>
          <a:p>
            <a:r>
              <a:rPr lang="en-US" altLang="zh-CN" sz="2800" dirty="0">
                <a:solidFill>
                  <a:prstClr val="white"/>
                </a:solidFill>
                <a:latin typeface="Times New Roman" panose="02020603050405020304" pitchFamily="18" charset="0"/>
                <a:cs typeface="Times New Roman" panose="02020603050405020304" pitchFamily="18" charset="0"/>
              </a:rPr>
              <a:t>Using the known magnetic field of our EBIT, we could extract the previously, </a:t>
            </a:r>
            <a:r>
              <a:rPr lang="en-US" altLang="zh-CN" sz="2800" dirty="0" err="1">
                <a:solidFill>
                  <a:prstClr val="white"/>
                </a:solidFill>
                <a:latin typeface="Times New Roman" panose="02020603050405020304" pitchFamily="18" charset="0"/>
                <a:cs typeface="Times New Roman" panose="02020603050405020304" pitchFamily="18" charset="0"/>
              </a:rPr>
              <a:t>experimetally</a:t>
            </a:r>
            <a:r>
              <a:rPr lang="en-US" altLang="zh-CN" sz="2800" dirty="0">
                <a:solidFill>
                  <a:prstClr val="white"/>
                </a:solidFill>
                <a:latin typeface="Times New Roman" panose="02020603050405020304" pitchFamily="18" charset="0"/>
                <a:cs typeface="Times New Roman" panose="02020603050405020304" pitchFamily="18" charset="0"/>
              </a:rPr>
              <a:t>, unknown fine structure energy difference between the </a:t>
            </a:r>
            <a:r>
              <a:rPr lang="en-US" altLang="zh-CN" sz="2800" baseline="30000" dirty="0">
                <a:solidFill>
                  <a:prstClr val="white"/>
                </a:solidFill>
                <a:latin typeface="Times New Roman" panose="02020603050405020304" pitchFamily="18" charset="0"/>
                <a:cs typeface="Times New Roman" panose="02020603050405020304" pitchFamily="18" charset="0"/>
              </a:rPr>
              <a:t>4</a:t>
            </a:r>
            <a:r>
              <a:rPr lang="en-US" altLang="zh-CN" sz="2800" dirty="0">
                <a:solidFill>
                  <a:prstClr val="white"/>
                </a:solidFill>
                <a:latin typeface="Times New Roman" panose="02020603050405020304" pitchFamily="18" charset="0"/>
                <a:cs typeface="Times New Roman" panose="02020603050405020304" pitchFamily="18" charset="0"/>
              </a:rPr>
              <a:t>D</a:t>
            </a:r>
            <a:r>
              <a:rPr lang="en-US" altLang="zh-CN" sz="2800" baseline="-25000" dirty="0">
                <a:solidFill>
                  <a:prstClr val="white"/>
                </a:solidFill>
                <a:latin typeface="Times New Roman" panose="02020603050405020304" pitchFamily="18" charset="0"/>
                <a:cs typeface="Times New Roman" panose="02020603050405020304" pitchFamily="18" charset="0"/>
              </a:rPr>
              <a:t>7/2</a:t>
            </a:r>
            <a:r>
              <a:rPr lang="en-US" altLang="zh-CN" sz="2800" dirty="0">
                <a:solidFill>
                  <a:prstClr val="white"/>
                </a:solidFill>
                <a:latin typeface="Times New Roman" panose="02020603050405020304" pitchFamily="18" charset="0"/>
                <a:cs typeface="Times New Roman" panose="02020603050405020304" pitchFamily="18" charset="0"/>
              </a:rPr>
              <a:t> and </a:t>
            </a:r>
            <a:r>
              <a:rPr lang="en-US" altLang="zh-CN" sz="2800" baseline="30000" dirty="0">
                <a:solidFill>
                  <a:prstClr val="white"/>
                </a:solidFill>
                <a:latin typeface="Times New Roman" panose="02020603050405020304" pitchFamily="18" charset="0"/>
                <a:cs typeface="Times New Roman" panose="02020603050405020304" pitchFamily="18" charset="0"/>
              </a:rPr>
              <a:t>4</a:t>
            </a:r>
            <a:r>
              <a:rPr lang="en-US" altLang="zh-CN" sz="2800" dirty="0">
                <a:solidFill>
                  <a:prstClr val="white"/>
                </a:solidFill>
                <a:latin typeface="Times New Roman" panose="02020603050405020304" pitchFamily="18" charset="0"/>
                <a:cs typeface="Times New Roman" panose="02020603050405020304" pitchFamily="18" charset="0"/>
              </a:rPr>
              <a:t>D</a:t>
            </a:r>
            <a:r>
              <a:rPr lang="en-US" altLang="zh-CN" sz="2800" baseline="-25000" dirty="0">
                <a:solidFill>
                  <a:prstClr val="white"/>
                </a:solidFill>
                <a:latin typeface="Times New Roman" panose="02020603050405020304" pitchFamily="18" charset="0"/>
                <a:cs typeface="Times New Roman" panose="02020603050405020304" pitchFamily="18" charset="0"/>
              </a:rPr>
              <a:t>5/2</a:t>
            </a:r>
            <a:r>
              <a:rPr lang="en-US" altLang="zh-CN" sz="2800" dirty="0">
                <a:solidFill>
                  <a:prstClr val="white"/>
                </a:solidFill>
                <a:latin typeface="Times New Roman" panose="02020603050405020304" pitchFamily="18" charset="0"/>
                <a:cs typeface="Times New Roman" panose="02020603050405020304" pitchFamily="18" charset="0"/>
              </a:rPr>
              <a:t> levels</a:t>
            </a:r>
            <a:endParaRPr lang="zh-CN" altLang="en-US" sz="2800"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67000" y="6305490"/>
            <a:ext cx="4343400" cy="400110"/>
          </a:xfrm>
          <a:prstGeom prst="rect">
            <a:avLst/>
          </a:prstGeom>
          <a:noFill/>
        </p:spPr>
        <p:txBody>
          <a:bodyPr wrap="square" rtlCol="0">
            <a:spAutoFit/>
          </a:bodyPr>
          <a:lstStyle/>
          <a:p>
            <a:r>
              <a:rPr lang="en-US" altLang="zh-CN" sz="2000" dirty="0">
                <a:solidFill>
                  <a:prstClr val="white"/>
                </a:solidFill>
              </a:rPr>
              <a:t>Publish in the Astrophysical Journal</a:t>
            </a:r>
            <a:r>
              <a:rPr lang="en-US" altLang="zh-CN" dirty="0">
                <a:solidFill>
                  <a:prstClr val="white"/>
                </a:solidFill>
              </a:rPr>
              <a:t> </a:t>
            </a:r>
            <a:endParaRPr lang="zh-CN" altLang="en-US" dirty="0">
              <a:solidFill>
                <a:prstClr val="white"/>
              </a:solidFill>
            </a:endParaRPr>
          </a:p>
        </p:txBody>
      </p:sp>
      <p:sp>
        <p:nvSpPr>
          <p:cNvPr id="4" name="文本框 3">
            <a:extLst>
              <a:ext uri="{FF2B5EF4-FFF2-40B4-BE49-F238E27FC236}">
                <a16:creationId xmlns:a16="http://schemas.microsoft.com/office/drawing/2014/main" id="{ACB131D7-6604-0847-68FA-E5148133D094}"/>
              </a:ext>
            </a:extLst>
          </p:cNvPr>
          <p:cNvSpPr txBox="1"/>
          <p:nvPr/>
        </p:nvSpPr>
        <p:spPr>
          <a:xfrm>
            <a:off x="6477000" y="2275582"/>
            <a:ext cx="25908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obtained 3.7±3.7 cm</a:t>
            </a:r>
            <a:r>
              <a:rPr lang="en-GB" altLang="zh-CN" sz="3200" baseline="30000" dirty="0">
                <a:latin typeface="Times New Roman" panose="02020603050405020304" pitchFamily="18" charset="0"/>
                <a:cs typeface="Times New Roman" panose="02020603050405020304" pitchFamily="18" charset="0"/>
              </a:rPr>
              <a:t>-1</a:t>
            </a:r>
            <a:r>
              <a:rPr lang="en-GB" altLang="zh-CN" sz="3200" dirty="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77F3176-24C7-1190-F24E-CFD3179994B2}"/>
              </a:ext>
            </a:extLst>
          </p:cNvPr>
          <p:cNvSpPr txBox="1"/>
          <p:nvPr/>
        </p:nvSpPr>
        <p:spPr>
          <a:xfrm>
            <a:off x="6400800" y="3657600"/>
            <a:ext cx="2590800" cy="1815882"/>
          </a:xfrm>
          <a:prstGeom prst="rect">
            <a:avLst/>
          </a:prstGeom>
          <a:noFill/>
        </p:spPr>
        <p:txBody>
          <a:bodyPr wrap="square" rtlCol="0">
            <a:spAutoFit/>
          </a:bodyPr>
          <a:lstStyle/>
          <a:p>
            <a:r>
              <a:rPr lang="en-GB" altLang="zh-CN" sz="2800" dirty="0">
                <a:latin typeface="Times New Roman" panose="02020603050405020304" pitchFamily="18" charset="0"/>
                <a:cs typeface="Times New Roman" panose="02020603050405020304" pitchFamily="18" charset="0"/>
              </a:rPr>
              <a:t>Indicates the idea will  work, but too large uncertainty</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5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7848600" cy="4114800"/>
          </a:xfrm>
          <a:prstGeom prst="rect">
            <a:avLst/>
          </a:prstGeom>
          <a:solidFill>
            <a:srgbClr val="FFFFFF"/>
          </a:solidFill>
          <a:ln>
            <a:noFill/>
          </a:ln>
        </p:spPr>
      </p:pic>
      <p:sp>
        <p:nvSpPr>
          <p:cNvPr id="6" name="TextBox 5"/>
          <p:cNvSpPr txBox="1"/>
          <p:nvPr/>
        </p:nvSpPr>
        <p:spPr>
          <a:xfrm>
            <a:off x="152400" y="76200"/>
            <a:ext cx="8839200" cy="523220"/>
          </a:xfrm>
          <a:prstGeom prst="rect">
            <a:avLst/>
          </a:prstGeom>
          <a:noFill/>
        </p:spPr>
        <p:txBody>
          <a:bodyPr wrap="square" rtlCol="0">
            <a:spAutoFit/>
          </a:bodyPr>
          <a:lstStyle/>
          <a:p>
            <a:r>
              <a:rPr lang="en-US" sz="2800" b="1" dirty="0">
                <a:solidFill>
                  <a:prstClr val="white"/>
                </a:solidFill>
                <a:latin typeface="Times New Roman" panose="02020603050405020304" pitchFamily="18" charset="0"/>
                <a:cs typeface="Times New Roman" panose="02020603050405020304" pitchFamily="18" charset="0"/>
              </a:rPr>
              <a:t>HINODE </a:t>
            </a:r>
            <a:r>
              <a:rPr lang="en-US" sz="2800" b="1" dirty="0" err="1">
                <a:solidFill>
                  <a:prstClr val="white"/>
                </a:solidFill>
                <a:latin typeface="Times New Roman" panose="02020603050405020304" pitchFamily="18" charset="0"/>
                <a:cs typeface="Times New Roman" panose="02020603050405020304" pitchFamily="18" charset="0"/>
              </a:rPr>
              <a:t>vrs</a:t>
            </a:r>
            <a:r>
              <a:rPr lang="en-US" sz="2800" b="1" dirty="0">
                <a:solidFill>
                  <a:prstClr val="white"/>
                </a:solidFill>
                <a:latin typeface="Times New Roman" panose="02020603050405020304" pitchFamily="18" charset="0"/>
                <a:cs typeface="Times New Roman" panose="02020603050405020304" pitchFamily="18" charset="0"/>
              </a:rPr>
              <a:t> EBIT, spectra around the region of </a:t>
            </a:r>
            <a:r>
              <a:rPr lang="en-US" sz="2800" b="1" dirty="0" err="1">
                <a:solidFill>
                  <a:prstClr val="white"/>
                </a:solidFill>
                <a:latin typeface="Times New Roman" panose="02020603050405020304" pitchFamily="18" charset="0"/>
                <a:cs typeface="Times New Roman" panose="02020603050405020304" pitchFamily="18" charset="0"/>
              </a:rPr>
              <a:t>inerest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98157"/>
            <a:ext cx="7772400"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54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3D37F91-D630-189D-F1F4-6D8EF5E47FA6}"/>
              </a:ext>
            </a:extLst>
          </p:cNvPr>
          <p:cNvSpPr txBox="1"/>
          <p:nvPr/>
        </p:nvSpPr>
        <p:spPr>
          <a:xfrm>
            <a:off x="228600" y="223897"/>
            <a:ext cx="8915400" cy="2062103"/>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Our original idea what to use the blended 4-1 and 5-1 line in a ratio with the 6-1 line to get the magnetic field, BUT, the 6-1 line is blended in corona spectra by a strong He line, so this is not possible</a:t>
            </a:r>
            <a:endParaRPr lang="zh-CN" altLang="en-US" sz="32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FFBC03E2-E5DD-31C8-E848-553915BFE6B5}"/>
              </a:ext>
            </a:extLst>
          </p:cNvPr>
          <p:cNvSpPr txBox="1"/>
          <p:nvPr/>
        </p:nvSpPr>
        <p:spPr>
          <a:xfrm>
            <a:off x="228600" y="2580382"/>
            <a:ext cx="83058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The 7-1 line from the same term is to weak and, basically lost in the noise, and hence, not useful</a:t>
            </a:r>
            <a:endParaRPr lang="zh-CN" altLang="en-US" sz="32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BAF5113-816E-01B1-AF3C-E3EC425537C5}"/>
              </a:ext>
            </a:extLst>
          </p:cNvPr>
          <p:cNvSpPr txBox="1"/>
          <p:nvPr/>
        </p:nvSpPr>
        <p:spPr>
          <a:xfrm>
            <a:off x="304800" y="4028182"/>
            <a:ext cx="85344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At this point, back in 2016, we though the method was very interesting, but not possible to use</a:t>
            </a:r>
            <a:endParaRPr lang="zh-CN" altLang="en-US" sz="32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2BCDF80-95F0-3456-F05A-A04212020C35}"/>
              </a:ext>
            </a:extLst>
          </p:cNvPr>
          <p:cNvSpPr txBox="1"/>
          <p:nvPr/>
        </p:nvSpPr>
        <p:spPr>
          <a:xfrm>
            <a:off x="374073" y="5475982"/>
            <a:ext cx="8160327"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There was a lull in progress between 2016 and 2019</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7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93952"/>
            <a:ext cx="8991600" cy="606319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Collaborators  on this work:</a:t>
            </a:r>
          </a:p>
          <a:p>
            <a:endParaRPr lang="en-US" sz="3200" u="sng" dirty="0">
              <a:latin typeface="Times New Roman" panose="02020603050405020304" pitchFamily="18" charset="0"/>
              <a:cs typeface="Times New Roman" panose="02020603050405020304" pitchFamily="18" charset="0"/>
            </a:endParaRPr>
          </a:p>
          <a:p>
            <a:r>
              <a:rPr lang="en-US" sz="2800" b="1" dirty="0" err="1">
                <a:solidFill>
                  <a:srgbClr val="FFFF00"/>
                </a:solidFill>
                <a:latin typeface="Times New Roman" panose="02020603050405020304" pitchFamily="18" charset="0"/>
                <a:cs typeface="Times New Roman" panose="02020603050405020304" pitchFamily="18" charset="0"/>
              </a:rPr>
              <a:t>Wenxian</a:t>
            </a:r>
            <a:r>
              <a:rPr lang="en-US" sz="2800" b="1" dirty="0">
                <a:solidFill>
                  <a:srgbClr val="FFFF00"/>
                </a:solidFill>
                <a:latin typeface="Times New Roman" panose="02020603050405020304" pitchFamily="18" charset="0"/>
                <a:cs typeface="Times New Roman" panose="02020603050405020304" pitchFamily="18" charset="0"/>
              </a:rPr>
              <a:t> Li</a:t>
            </a:r>
            <a:r>
              <a:rPr lang="en-US" sz="2800" dirty="0">
                <a:latin typeface="Times New Roman" panose="02020603050405020304" pitchFamily="18" charset="0"/>
                <a:cs typeface="Times New Roman" panose="02020603050405020304" pitchFamily="18" charset="0"/>
              </a:rPr>
              <a:t>, National Observatory, Beijing, China</a:t>
            </a:r>
          </a:p>
          <a:p>
            <a:r>
              <a:rPr lang="en-US" altLang="zh-CN" sz="2800" b="1" dirty="0">
                <a:solidFill>
                  <a:srgbClr val="FFFF00"/>
                </a:solidFill>
                <a:latin typeface="Times New Roman" panose="02020603050405020304" pitchFamily="18" charset="0"/>
                <a:cs typeface="Times New Roman" panose="02020603050405020304" pitchFamily="18" charset="0"/>
              </a:rPr>
              <a:t>Tomas Brage</a:t>
            </a:r>
            <a:r>
              <a:rPr lang="en-US" altLang="zh-CN" sz="2800" dirty="0">
                <a:latin typeface="Times New Roman" panose="02020603050405020304" pitchFamily="18" charset="0"/>
                <a:cs typeface="Times New Roman" panose="02020603050405020304" pitchFamily="18" charset="0"/>
              </a:rPr>
              <a:t>, University of Lund, Sweden</a:t>
            </a:r>
          </a:p>
          <a:p>
            <a:endParaRPr lang="en-US" sz="28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a:t>
            </a:r>
            <a:r>
              <a:rPr lang="en-US" altLang="zh-CN" sz="2400" dirty="0"/>
              <a:t>h</a:t>
            </a:r>
            <a:r>
              <a:rPr lang="en-US" sz="2400" dirty="0">
                <a:latin typeface="Times New Roman" panose="02020603050405020304" pitchFamily="18" charset="0"/>
                <a:cs typeface="Times New Roman" panose="02020603050405020304" pitchFamily="18" charset="0"/>
              </a:rPr>
              <a:t>il</a:t>
            </a:r>
            <a:r>
              <a:rPr lang="en-US" altLang="zh-CN" sz="2400" dirty="0"/>
              <a:t> Judge</a:t>
            </a:r>
            <a:r>
              <a:rPr lang="en-US" altLang="zh-CN" sz="2400" dirty="0">
                <a:latin typeface="Times New Roman" panose="02020603050405020304" pitchFamily="18" charset="0"/>
                <a:cs typeface="Times New Roman" panose="02020603050405020304" pitchFamily="18" charset="0"/>
              </a:rPr>
              <a:t>, High Altitude Observatory, </a:t>
            </a:r>
            <a:r>
              <a:rPr lang="en-US" sz="2400" dirty="0">
                <a:latin typeface="Times New Roman" panose="02020603050405020304" pitchFamily="18" charset="0"/>
                <a:cs typeface="Times New Roman" panose="02020603050405020304" pitchFamily="18" charset="0"/>
              </a:rPr>
              <a:t>Bolder (USA)</a:t>
            </a: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Meic</a:t>
            </a:r>
            <a:r>
              <a:rPr lang="en-US" altLang="zh-CN" sz="2400" dirty="0" err="1"/>
              <a:t>h</a:t>
            </a:r>
            <a:r>
              <a:rPr lang="en-US" sz="2400" dirty="0" err="1">
                <a:latin typeface="Times New Roman" panose="02020603050405020304" pitchFamily="18" charset="0"/>
                <a:cs typeface="Times New Roman" panose="02020603050405020304" pitchFamily="18" charset="0"/>
              </a:rPr>
              <a:t>un</a:t>
            </a:r>
            <a:r>
              <a:rPr lang="en-US" sz="2400" dirty="0">
                <a:latin typeface="Times New Roman" panose="02020603050405020304" pitchFamily="18" charset="0"/>
                <a:cs typeface="Times New Roman" panose="02020603050405020304" pitchFamily="18" charset="0"/>
              </a:rPr>
              <a:t> Li, </a:t>
            </a:r>
            <a:r>
              <a:rPr lang="en-US" altLang="zh-CN" sz="2400" dirty="0">
                <a:latin typeface="Times New Roman" panose="02020603050405020304" pitchFamily="18" charset="0"/>
                <a:cs typeface="Times New Roman" panose="02020603050405020304" pitchFamily="18" charset="0"/>
              </a:rPr>
              <a:t>University of Huizhou</a:t>
            </a:r>
            <a:r>
              <a:rPr lang="zh-CN" altLang="en-US" sz="2400" dirty="0">
                <a:latin typeface="Times New Roman" panose="02020603050405020304" pitchFamily="18" charset="0"/>
                <a:cs typeface="Times New Roman" panose="02020603050405020304" pitchFamily="18" charset="0"/>
              </a:rPr>
              <a:t>，</a:t>
            </a:r>
            <a:r>
              <a:rPr lang="en-GB" altLang="zh-CN" sz="2400" dirty="0">
                <a:latin typeface="Times New Roman" panose="02020603050405020304" pitchFamily="18" charset="0"/>
                <a:cs typeface="Times New Roman" panose="02020603050405020304" pitchFamily="18" charset="0"/>
              </a:rPr>
              <a:t>China</a:t>
            </a:r>
            <a:r>
              <a:rPr lang="zh-CN" alt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JiLong</a:t>
            </a:r>
            <a:r>
              <a:rPr lang="en-US" sz="2400" dirty="0">
                <a:latin typeface="Times New Roman" panose="02020603050405020304" pitchFamily="18" charset="0"/>
                <a:cs typeface="Times New Roman" panose="02020603050405020304" pitchFamily="18" charset="0"/>
              </a:rPr>
              <a:t> Peng, Chinese Academy of Space Instrumentation, China</a:t>
            </a:r>
          </a:p>
          <a:p>
            <a:endParaRPr lang="en-US"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Enrico </a:t>
            </a:r>
            <a:r>
              <a:rPr lang="en-US" altLang="zh-CN" sz="2400" dirty="0" err="1">
                <a:latin typeface="Times New Roman" panose="02020603050405020304" pitchFamily="18" charset="0"/>
                <a:cs typeface="Times New Roman" panose="02020603050405020304" pitchFamily="18" charset="0"/>
              </a:rPr>
              <a:t>Landi</a:t>
            </a:r>
            <a:r>
              <a:rPr lang="en-US" altLang="zh-CN" sz="2400" dirty="0">
                <a:latin typeface="Times New Roman" panose="02020603050405020304" pitchFamily="18" charset="0"/>
                <a:cs typeface="Times New Roman" panose="02020603050405020304" pitchFamily="18" charset="0"/>
              </a:rPr>
              <a:t>, University of Mic</a:t>
            </a:r>
            <a:r>
              <a:rPr lang="en-US" altLang="zh-CN" sz="2400" dirty="0"/>
              <a:t>h</a:t>
            </a:r>
            <a:r>
              <a:rPr lang="en-US" altLang="zh-CN" sz="2400" dirty="0">
                <a:latin typeface="Times New Roman" panose="02020603050405020304" pitchFamily="18" charset="0"/>
                <a:cs typeface="Times New Roman" panose="02020603050405020304" pitchFamily="18" charset="0"/>
              </a:rPr>
              <a:t>igan, USA</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41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600" y="748605"/>
            <a:ext cx="876300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Using spectra obtained from a spectrometer flown on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SkyLab</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in the 1970’s we have now got a better value for the fine structure of 3.5 +- 2.7 cm</a:t>
            </a:r>
            <a:r>
              <a:rPr kumimoji="0" lang="en-US" sz="28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 name="矩形 2"/>
          <p:cNvSpPr/>
          <p:nvPr/>
        </p:nvSpPr>
        <p:spPr>
          <a:xfrm>
            <a:off x="76200" y="4750475"/>
            <a:ext cx="8763000"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Unfortunately we need even high accuracy for this fine structure energy to give good accuracy for the active corona magnetic field.</a:t>
            </a:r>
          </a:p>
        </p:txBody>
      </p:sp>
      <p:sp>
        <p:nvSpPr>
          <p:cNvPr id="4" name="文本框 3"/>
          <p:cNvSpPr txBox="1"/>
          <p:nvPr/>
        </p:nvSpPr>
        <p:spPr>
          <a:xfrm>
            <a:off x="76200" y="76200"/>
            <a:ext cx="9220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Times New Roman" panose="02020603050405020304" pitchFamily="18" charset="0"/>
                <a:cs typeface="Times New Roman" panose="02020603050405020304" pitchFamily="18" charset="0"/>
              </a:rPr>
              <a:t>      </a:t>
            </a:r>
            <a:r>
              <a:rPr lang="en-US" sz="3200" dirty="0">
                <a:solidFill>
                  <a:prstClr val="white"/>
                </a:solidFill>
                <a:latin typeface="Times New Roman" panose="02020603050405020304" pitchFamily="18" charset="0"/>
                <a:cs typeface="Times New Roman" panose="02020603050405020304" pitchFamily="18" charset="0"/>
              </a:rPr>
              <a:t>Some work in 2016 on the fine structure energy</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167743"/>
            <a:ext cx="2819400" cy="20138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1886" y="3124200"/>
            <a:ext cx="4103914" cy="2051957"/>
          </a:xfrm>
          <a:prstGeom prst="rect">
            <a:avLst/>
          </a:prstGeom>
        </p:spPr>
      </p:pic>
      <p:sp>
        <p:nvSpPr>
          <p:cNvPr id="7" name="Rectangle 6"/>
          <p:cNvSpPr/>
          <p:nvPr/>
        </p:nvSpPr>
        <p:spPr>
          <a:xfrm>
            <a:off x="381000" y="2296180"/>
            <a:ext cx="85344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3p</a:t>
            </a:r>
            <a:r>
              <a:rPr kumimoji="0" lang="en-US" sz="2800" b="0" i="0" u="none" strike="noStrike" kern="120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4</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D)3d </a:t>
            </a:r>
            <a:r>
              <a:rPr kumimoji="0" lang="en-US" sz="2800" b="0" i="0" u="none" strike="noStrike" kern="120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G</a:t>
            </a:r>
            <a:r>
              <a:rPr kumimoji="0" lang="en-US" sz="28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7/2</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to the two lower </a:t>
            </a:r>
            <a:r>
              <a:rPr kumimoji="0" lang="en-US" sz="2800" b="0" i="0" u="none" strike="noStrike" kern="120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4</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levels, around 1603 Å</a:t>
            </a:r>
          </a:p>
        </p:txBody>
      </p:sp>
    </p:spTree>
    <p:extLst>
      <p:ext uri="{BB962C8B-B14F-4D97-AF65-F5344CB8AC3E}">
        <p14:creationId xmlns:p14="http://schemas.microsoft.com/office/powerpoint/2010/main" val="24343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72E864-40B9-44F1-A453-307AB93741D0}"/>
              </a:ext>
            </a:extLst>
          </p:cNvPr>
          <p:cNvSpPr txBox="1"/>
          <p:nvPr/>
        </p:nvSpPr>
        <p:spPr>
          <a:xfrm>
            <a:off x="152400" y="152400"/>
            <a:ext cx="8763000" cy="2062103"/>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We also needed a way to measure the electron density. The </a:t>
            </a:r>
            <a:r>
              <a:rPr lang="en-GB" altLang="zh-CN" sz="3200" baseline="30000" dirty="0">
                <a:latin typeface="Times New Roman" panose="02020603050405020304" pitchFamily="18" charset="0"/>
                <a:cs typeface="Times New Roman" panose="02020603050405020304" pitchFamily="18" charset="0"/>
              </a:rPr>
              <a:t>4</a:t>
            </a:r>
            <a:r>
              <a:rPr lang="en-GB" altLang="zh-CN" sz="3200" dirty="0">
                <a:latin typeface="Times New Roman" panose="02020603050405020304" pitchFamily="18" charset="0"/>
                <a:cs typeface="Times New Roman" panose="02020603050405020304" pitchFamily="18" charset="0"/>
              </a:rPr>
              <a:t>D</a:t>
            </a:r>
            <a:r>
              <a:rPr lang="en-GB" altLang="zh-CN" sz="3200" baseline="-25000" dirty="0">
                <a:latin typeface="Times New Roman" panose="02020603050405020304" pitchFamily="18" charset="0"/>
                <a:cs typeface="Times New Roman" panose="02020603050405020304" pitchFamily="18" charset="0"/>
              </a:rPr>
              <a:t>7/2</a:t>
            </a:r>
            <a:r>
              <a:rPr lang="en-GB" altLang="zh-CN" sz="3200" dirty="0">
                <a:latin typeface="Times New Roman" panose="02020603050405020304" pitchFamily="18" charset="0"/>
                <a:cs typeface="Times New Roman" panose="02020603050405020304" pitchFamily="18" charset="0"/>
              </a:rPr>
              <a:t> level is metastable, and has a long enough life time to be sensitive to de-excitation by electron impact</a:t>
            </a:r>
            <a:endParaRPr lang="zh-CN" altLang="en-US" sz="32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C454749-6878-8B53-DFA5-68CC39E70A2A}"/>
              </a:ext>
            </a:extLst>
          </p:cNvPr>
          <p:cNvSpPr txBox="1"/>
          <p:nvPr/>
        </p:nvSpPr>
        <p:spPr>
          <a:xfrm>
            <a:off x="304800" y="3225225"/>
            <a:ext cx="6096000" cy="584775"/>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After some time of little activity … </a:t>
            </a:r>
            <a:endParaRPr lang="zh-CN" altLang="en-US" sz="32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6338AEB-C61D-6E5C-3CC7-A1558773F24B}"/>
              </a:ext>
            </a:extLst>
          </p:cNvPr>
          <p:cNvPicPr>
            <a:picLocks noChangeAspect="1"/>
          </p:cNvPicPr>
          <p:nvPr/>
        </p:nvPicPr>
        <p:blipFill>
          <a:blip r:embed="rId3"/>
          <a:stretch>
            <a:fillRect/>
          </a:stretch>
        </p:blipFill>
        <p:spPr>
          <a:xfrm>
            <a:off x="6505575" y="2514600"/>
            <a:ext cx="1495425" cy="1847850"/>
          </a:xfrm>
          <a:prstGeom prst="rect">
            <a:avLst/>
          </a:prstGeom>
        </p:spPr>
      </p:pic>
      <p:sp>
        <p:nvSpPr>
          <p:cNvPr id="7" name="文本框 6">
            <a:extLst>
              <a:ext uri="{FF2B5EF4-FFF2-40B4-BE49-F238E27FC236}">
                <a16:creationId xmlns:a16="http://schemas.microsoft.com/office/drawing/2014/main" id="{AD36D805-6FFC-7B37-8531-5A08EDBEA459}"/>
              </a:ext>
            </a:extLst>
          </p:cNvPr>
          <p:cNvSpPr txBox="1"/>
          <p:nvPr/>
        </p:nvSpPr>
        <p:spPr>
          <a:xfrm>
            <a:off x="838200" y="5247382"/>
            <a:ext cx="73152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There are other energy levels in the 3p</a:t>
            </a:r>
            <a:r>
              <a:rPr lang="en-GB" altLang="zh-CN" sz="3200" baseline="30000" dirty="0">
                <a:latin typeface="Times New Roman" panose="02020603050405020304" pitchFamily="18" charset="0"/>
                <a:cs typeface="Times New Roman" panose="02020603050405020304" pitchFamily="18" charset="0"/>
              </a:rPr>
              <a:t>4</a:t>
            </a:r>
            <a:r>
              <a:rPr lang="en-GB" altLang="zh-CN" sz="3200" dirty="0">
                <a:latin typeface="Times New Roman" panose="02020603050405020304" pitchFamily="18" charset="0"/>
                <a:cs typeface="Times New Roman" panose="02020603050405020304" pitchFamily="18" charset="0"/>
              </a:rPr>
              <a:t>3d electronic configuration</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4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75D9B8D-2B40-329A-BF25-A6541BBC0FF7}"/>
              </a:ext>
            </a:extLst>
          </p:cNvPr>
          <p:cNvSpPr txBox="1"/>
          <p:nvPr/>
        </p:nvSpPr>
        <p:spPr>
          <a:xfrm>
            <a:off x="304800" y="76200"/>
            <a:ext cx="8915400" cy="2554545"/>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Ratios of these lines with the 4-1+5-1 blended line could give the magnetic field strength … and </a:t>
            </a:r>
          </a:p>
          <a:p>
            <a:endParaRPr lang="en-GB" altLang="zh-CN" sz="3200" dirty="0">
              <a:latin typeface="Times New Roman" panose="02020603050405020304" pitchFamily="18" charset="0"/>
              <a:cs typeface="Times New Roman" panose="02020603050405020304" pitchFamily="18" charset="0"/>
            </a:endParaRPr>
          </a:p>
          <a:p>
            <a:r>
              <a:rPr lang="en-GB" altLang="zh-CN" sz="3200" dirty="0">
                <a:latin typeface="Times New Roman" panose="02020603050405020304" pitchFamily="18" charset="0"/>
                <a:cs typeface="Times New Roman" panose="02020603050405020304" pitchFamily="18" charset="0"/>
              </a:rPr>
              <a:t>also a ratio of two other lines from levels in the 3p</a:t>
            </a:r>
            <a:r>
              <a:rPr lang="en-GB" altLang="zh-CN" sz="3200" baseline="30000" dirty="0">
                <a:latin typeface="Times New Roman" panose="02020603050405020304" pitchFamily="18" charset="0"/>
                <a:cs typeface="Times New Roman" panose="02020603050405020304" pitchFamily="18" charset="0"/>
              </a:rPr>
              <a:t>4</a:t>
            </a:r>
            <a:r>
              <a:rPr lang="en-GB" altLang="zh-CN" sz="3200" dirty="0">
                <a:latin typeface="Times New Roman" panose="02020603050405020304" pitchFamily="18" charset="0"/>
                <a:cs typeface="Times New Roman" panose="02020603050405020304" pitchFamily="18" charset="0"/>
              </a:rPr>
              <a:t>3d configuration is sensitive to electron density</a:t>
            </a:r>
            <a:endParaRPr lang="zh-CN" altLang="en-US" sz="32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9AA8B209-B287-5FAA-8350-8B00B617CC92}"/>
              </a:ext>
            </a:extLst>
          </p:cNvPr>
          <p:cNvSpPr txBox="1"/>
          <p:nvPr/>
        </p:nvSpPr>
        <p:spPr>
          <a:xfrm>
            <a:off x="381000" y="2895600"/>
            <a:ext cx="8382000" cy="584775"/>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What’s more, data is available from HINODE</a:t>
            </a:r>
            <a:endParaRPr lang="zh-CN" altLang="en-US" sz="32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E9794FBA-38FA-75AD-0FCD-5ECB43D4C947}"/>
              </a:ext>
            </a:extLst>
          </p:cNvPr>
          <p:cNvSpPr txBox="1"/>
          <p:nvPr/>
        </p:nvSpPr>
        <p:spPr>
          <a:xfrm>
            <a:off x="304800" y="3840540"/>
            <a:ext cx="8839200" cy="1569660"/>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Finally, the CHIANTI atomic structure data base can be used to extract the magnetic field from the measured spectra</a:t>
            </a:r>
            <a:endParaRPr lang="zh-CN" altLang="en-US" sz="32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048F332-89E8-0A04-4CB9-99F9E4976093}"/>
              </a:ext>
            </a:extLst>
          </p:cNvPr>
          <p:cNvSpPr txBox="1"/>
          <p:nvPr/>
        </p:nvSpPr>
        <p:spPr>
          <a:xfrm>
            <a:off x="304800" y="5816025"/>
            <a:ext cx="4572000" cy="584775"/>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The game was back on !!</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4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76387"/>
            <a:ext cx="3591987" cy="505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9600" y="1442621"/>
            <a:ext cx="4648200" cy="4893647"/>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Simulated intensity ratio (</a:t>
            </a:r>
            <a:r>
              <a:rPr lang="en-US" altLang="zh-CN" sz="2400" dirty="0" err="1">
                <a:latin typeface="Times New Roman" panose="02020603050405020304" pitchFamily="18" charset="0"/>
                <a:cs typeface="Times New Roman" panose="02020603050405020304" pitchFamily="18" charset="0"/>
              </a:rPr>
              <a:t>blck</a:t>
            </a:r>
            <a:r>
              <a:rPr lang="en-US" altLang="zh-CN" sz="2400" dirty="0">
                <a:latin typeface="Times New Roman" panose="02020603050405020304" pitchFamily="18" charset="0"/>
                <a:cs typeface="Times New Roman" panose="02020603050405020304" pitchFamily="18" charset="0"/>
              </a:rPr>
              <a:t> line) of (a) 174.534/257.262 and (b) 175.266/257.262 as a function of the magnetic field in the AR area.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grey shaded area shows the uncertainty caused by the uncertainty in the ∆E-parameter.</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horizontal dashed line is the line ratio measured from HINODE. The vertical dotted line shows our estimated magnetic strength.</a:t>
            </a:r>
          </a:p>
        </p:txBody>
      </p:sp>
      <p:sp>
        <p:nvSpPr>
          <p:cNvPr id="3" name="文本框 2">
            <a:extLst>
              <a:ext uri="{FF2B5EF4-FFF2-40B4-BE49-F238E27FC236}">
                <a16:creationId xmlns:a16="http://schemas.microsoft.com/office/drawing/2014/main" id="{FCBC8D11-B701-7A35-C306-F59DAC04F739}"/>
              </a:ext>
            </a:extLst>
          </p:cNvPr>
          <p:cNvSpPr txBox="1"/>
          <p:nvPr/>
        </p:nvSpPr>
        <p:spPr>
          <a:xfrm>
            <a:off x="228600" y="152400"/>
            <a:ext cx="86868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The first estimate of the corona magnetic field  strength came out as an </a:t>
            </a:r>
            <a:r>
              <a:rPr lang="en-GB" altLang="zh-CN" sz="3200" dirty="0" err="1">
                <a:latin typeface="Times New Roman" panose="02020603050405020304" pitchFamily="18" charset="0"/>
                <a:cs typeface="Times New Roman" panose="02020603050405020304" pitchFamily="18" charset="0"/>
              </a:rPr>
              <a:t>ApJ</a:t>
            </a:r>
            <a:r>
              <a:rPr lang="en-GB" altLang="zh-CN" sz="3200" dirty="0">
                <a:latin typeface="Times New Roman" panose="02020603050405020304" pitchFamily="18" charset="0"/>
                <a:cs typeface="Times New Roman" panose="02020603050405020304" pitchFamily="18" charset="0"/>
              </a:rPr>
              <a:t> Letter in 2020</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361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686800" cy="1815882"/>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This result inspired Enrico </a:t>
            </a:r>
            <a:r>
              <a:rPr lang="en-US" altLang="zh-CN" sz="2800" dirty="0" err="1">
                <a:latin typeface="Times New Roman" panose="02020603050405020304" pitchFamily="18" charset="0"/>
                <a:cs typeface="Times New Roman" panose="02020603050405020304" pitchFamily="18" charset="0"/>
              </a:rPr>
              <a:t>Landi</a:t>
            </a:r>
            <a:r>
              <a:rPr lang="en-US" altLang="zh-CN" sz="2800" dirty="0">
                <a:latin typeface="Times New Roman" panose="02020603050405020304" pitchFamily="18" charset="0"/>
                <a:cs typeface="Times New Roman" panose="02020603050405020304" pitchFamily="18" charset="0"/>
              </a:rPr>
              <a:t> and a new measurement was made of t</a:t>
            </a:r>
            <a:r>
              <a:rPr lang="en-US" altLang="zh-CN" sz="2800" dirty="0"/>
              <a:t>he fine structure </a:t>
            </a:r>
            <a:r>
              <a:rPr lang="en-US" altLang="zh-CN" sz="2800" dirty="0">
                <a:latin typeface="Times New Roman" panose="02020603050405020304" pitchFamily="18" charset="0"/>
                <a:cs typeface="Times New Roman" panose="02020603050405020304" pitchFamily="18" charset="0"/>
              </a:rPr>
              <a:t>using t</a:t>
            </a:r>
            <a:r>
              <a:rPr lang="en-US" altLang="zh-CN" sz="2800" dirty="0"/>
              <a:t>h</a:t>
            </a:r>
            <a:r>
              <a:rPr lang="en-US" altLang="zh-CN" sz="2800" dirty="0">
                <a:latin typeface="Times New Roman" panose="02020603050405020304" pitchFamily="18" charset="0"/>
                <a:cs typeface="Times New Roman" panose="02020603050405020304" pitchFamily="18" charset="0"/>
              </a:rPr>
              <a:t>e same spectral feature introduced by P</a:t>
            </a:r>
            <a:r>
              <a:rPr lang="en-US" altLang="zh-CN" sz="2800" dirty="0"/>
              <a:t>h</a:t>
            </a:r>
            <a:r>
              <a:rPr lang="en-US" altLang="zh-CN" sz="2800" dirty="0">
                <a:latin typeface="Times New Roman" panose="02020603050405020304" pitchFamily="18" charset="0"/>
                <a:cs typeface="Times New Roman" panose="02020603050405020304" pitchFamily="18" charset="0"/>
              </a:rPr>
              <a:t>il  Judge but using a different spectrometer</a:t>
            </a:r>
            <a:endParaRPr lang="zh-CN" alt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2133600"/>
            <a:ext cx="8534400" cy="138499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a:t>
            </a:r>
            <a:r>
              <a:rPr lang="en-US" altLang="zh-CN" sz="2800" dirty="0"/>
              <a:t>h</a:t>
            </a:r>
            <a:r>
              <a:rPr lang="en-US" altLang="zh-CN" sz="2800" dirty="0">
                <a:latin typeface="Times New Roman" panose="02020603050405020304" pitchFamily="18" charset="0"/>
                <a:cs typeface="Times New Roman" panose="02020603050405020304" pitchFamily="18" charset="0"/>
              </a:rPr>
              <a:t>is measurement, </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by </a:t>
            </a:r>
            <a:r>
              <a:rPr lang="en-US" altLang="zh-CN" sz="2800" dirty="0" err="1">
                <a:latin typeface="Times New Roman" panose="02020603050405020304" pitchFamily="18" charset="0"/>
                <a:cs typeface="Times New Roman" panose="02020603050405020304" pitchFamily="18" charset="0"/>
              </a:rPr>
              <a:t>Landi</a:t>
            </a:r>
            <a:r>
              <a:rPr lang="en-US" altLang="zh-CN" sz="2800" dirty="0">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et al</a:t>
            </a:r>
            <a:r>
              <a:rPr lang="en-US" altLang="zh-CN" sz="2800" dirty="0">
                <a:latin typeface="Times New Roman" panose="02020603050405020304" pitchFamily="18" charset="0"/>
                <a:cs typeface="Times New Roman" panose="02020603050405020304" pitchFamily="18" charset="0"/>
              </a:rPr>
              <a:t>., </a:t>
            </a:r>
            <a:r>
              <a:rPr lang="en-US" altLang="zh-CN" sz="2800" dirty="0"/>
              <a:t>h</a:t>
            </a:r>
            <a:r>
              <a:rPr lang="en-US" altLang="zh-CN" sz="2800" dirty="0">
                <a:latin typeface="Times New Roman" panose="02020603050405020304" pitchFamily="18" charset="0"/>
                <a:cs typeface="Times New Roman" panose="02020603050405020304" pitchFamily="18" charset="0"/>
              </a:rPr>
              <a:t>ad one extra spectral line compared to Judge, so </a:t>
            </a:r>
            <a:r>
              <a:rPr lang="en-US" altLang="zh-CN" sz="2800" dirty="0"/>
              <a:t>h</a:t>
            </a:r>
            <a:r>
              <a:rPr lang="en-US" altLang="zh-CN" sz="2800" dirty="0">
                <a:latin typeface="Times New Roman" panose="02020603050405020304" pitchFamily="18" charset="0"/>
                <a:cs typeface="Times New Roman" panose="02020603050405020304" pitchFamily="18" charset="0"/>
              </a:rPr>
              <a:t>e could measure t</a:t>
            </a:r>
            <a:r>
              <a:rPr lang="en-US" altLang="zh-CN" sz="2800" dirty="0"/>
              <a:t>h</a:t>
            </a:r>
            <a:r>
              <a:rPr lang="en-US" altLang="zh-CN" sz="2800" dirty="0">
                <a:latin typeface="Times New Roman" panose="02020603050405020304" pitchFamily="18" charset="0"/>
                <a:cs typeface="Times New Roman" panose="02020603050405020304" pitchFamily="18" charset="0"/>
              </a:rPr>
              <a:t>e instrument line widt</a:t>
            </a:r>
            <a:r>
              <a:rPr lang="en-US" altLang="zh-CN" sz="2800" dirty="0"/>
              <a:t>h </a:t>
            </a:r>
            <a:r>
              <a:rPr lang="en-US" altLang="zh-CN" sz="2800" dirty="0">
                <a:latin typeface="Times New Roman" panose="02020603050405020304" pitchFamily="18" charset="0"/>
                <a:cs typeface="Times New Roman" panose="02020603050405020304" pitchFamily="18" charset="0"/>
              </a:rPr>
              <a:t>of t</a:t>
            </a:r>
            <a:r>
              <a:rPr lang="en-US" altLang="zh-CN" sz="2800" dirty="0"/>
              <a:t>h</a:t>
            </a:r>
            <a:r>
              <a:rPr lang="en-US" altLang="zh-CN" sz="2800" dirty="0">
                <a:latin typeface="Times New Roman" panose="02020603050405020304" pitchFamily="18" charset="0"/>
                <a:cs typeface="Times New Roman" panose="02020603050405020304" pitchFamily="18" charset="0"/>
              </a:rPr>
              <a:t>e spectrometer. </a:t>
            </a:r>
            <a:endParaRPr lang="zh-CN" alt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3770293"/>
            <a:ext cx="8077199"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This meant 1 less parameter to fit to obtain t</a:t>
            </a:r>
            <a:r>
              <a:rPr lang="en-US" altLang="zh-CN" sz="2800" dirty="0"/>
              <a:t>h</a:t>
            </a:r>
            <a:r>
              <a:rPr lang="en-US" altLang="zh-CN" sz="2800" dirty="0">
                <a:latin typeface="Times New Roman" panose="02020603050405020304" pitchFamily="18" charset="0"/>
                <a:cs typeface="Times New Roman" panose="02020603050405020304" pitchFamily="18" charset="0"/>
              </a:rPr>
              <a:t>e fine structure energy</a:t>
            </a:r>
            <a:endParaRPr lang="zh-CN" alt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4989493"/>
            <a:ext cx="876300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a:t>
            </a:r>
            <a:r>
              <a:rPr lang="en-US" altLang="zh-CN" sz="2800" dirty="0"/>
              <a:t>h</a:t>
            </a:r>
            <a:r>
              <a:rPr lang="en-US" altLang="zh-CN" sz="2800" dirty="0">
                <a:latin typeface="Times New Roman" panose="02020603050405020304" pitchFamily="18" charset="0"/>
                <a:cs typeface="Times New Roman" panose="02020603050405020304" pitchFamily="18" charset="0"/>
              </a:rPr>
              <a:t>is result gave 2.2 +- 0.5 cm</a:t>
            </a:r>
            <a:r>
              <a:rPr lang="en-US" altLang="zh-CN" sz="2800" baseline="30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so,  almost 4 times better uncertainty, still the best, but needs improving</a:t>
            </a:r>
            <a:endParaRPr lang="zh-CN" alt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6172200"/>
            <a:ext cx="7467600"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E. </a:t>
            </a:r>
            <a:r>
              <a:rPr lang="en-US" altLang="zh-CN" sz="2800" dirty="0" err="1">
                <a:latin typeface="Times New Roman" panose="02020603050405020304" pitchFamily="18" charset="0"/>
                <a:cs typeface="Times New Roman" panose="02020603050405020304" pitchFamily="18" charset="0"/>
              </a:rPr>
              <a:t>Landi</a:t>
            </a:r>
            <a:r>
              <a:rPr lang="en-US" altLang="zh-CN" sz="2800" dirty="0">
                <a:latin typeface="Times New Roman" panose="02020603050405020304" pitchFamily="18" charset="0"/>
                <a:cs typeface="Times New Roman" panose="02020603050405020304" pitchFamily="18" charset="0"/>
              </a:rPr>
              <a:t> et al., Astrophysical Journal</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7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3F230B3-2F7A-564D-EB04-44075FB5C79D}"/>
              </a:ext>
            </a:extLst>
          </p:cNvPr>
          <p:cNvPicPr>
            <a:picLocks noChangeAspect="1"/>
          </p:cNvPicPr>
          <p:nvPr/>
        </p:nvPicPr>
        <p:blipFill>
          <a:blip r:embed="rId3"/>
          <a:stretch>
            <a:fillRect/>
          </a:stretch>
        </p:blipFill>
        <p:spPr>
          <a:xfrm>
            <a:off x="0" y="0"/>
            <a:ext cx="9144000" cy="6221506"/>
          </a:xfrm>
          <a:prstGeom prst="rect">
            <a:avLst/>
          </a:prstGeom>
        </p:spPr>
      </p:pic>
      <p:sp>
        <p:nvSpPr>
          <p:cNvPr id="2" name="文本框 1">
            <a:extLst>
              <a:ext uri="{FF2B5EF4-FFF2-40B4-BE49-F238E27FC236}">
                <a16:creationId xmlns:a16="http://schemas.microsoft.com/office/drawing/2014/main" id="{AC671594-2515-95B4-D044-33107FB1672C}"/>
              </a:ext>
            </a:extLst>
          </p:cNvPr>
          <p:cNvSpPr txBox="1"/>
          <p:nvPr/>
        </p:nvSpPr>
        <p:spPr>
          <a:xfrm>
            <a:off x="457200" y="6324600"/>
            <a:ext cx="6400800" cy="523220"/>
          </a:xfrm>
          <a:prstGeom prst="rect">
            <a:avLst/>
          </a:prstGeom>
          <a:noFill/>
        </p:spPr>
        <p:txBody>
          <a:bodyPr wrap="square" rtlCol="0">
            <a:spAutoFit/>
          </a:bodyPr>
          <a:lstStyle/>
          <a:p>
            <a:r>
              <a:rPr lang="en-GB" altLang="zh-CN" sz="2800" dirty="0" err="1">
                <a:latin typeface="Times New Roman" panose="02020603050405020304" pitchFamily="18" charset="0"/>
                <a:cs typeface="Times New Roman" panose="02020603050405020304" pitchFamily="18" charset="0"/>
              </a:rPr>
              <a:t>Landi</a:t>
            </a:r>
            <a:r>
              <a:rPr lang="en-GB" altLang="zh-CN" sz="2800" dirty="0">
                <a:latin typeface="Times New Roman" panose="02020603050405020304" pitchFamily="18" charset="0"/>
                <a:cs typeface="Times New Roman" panose="02020603050405020304" pitchFamily="18" charset="0"/>
              </a:rPr>
              <a:t> et al, astrophysical journal (2021)</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11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F614FC-B36D-2821-1305-03A35A98CB5F}"/>
              </a:ext>
            </a:extLst>
          </p:cNvPr>
          <p:cNvSpPr txBox="1"/>
          <p:nvPr/>
        </p:nvSpPr>
        <p:spPr>
          <a:xfrm>
            <a:off x="76200" y="0"/>
            <a:ext cx="8839200" cy="4524315"/>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This work has been published in more than scientific journals ! </a:t>
            </a:r>
          </a:p>
          <a:p>
            <a:endParaRPr lang="en-GB" altLang="zh-CN" sz="3200" dirty="0">
              <a:latin typeface="Times New Roman" panose="02020603050405020304" pitchFamily="18" charset="0"/>
              <a:cs typeface="Times New Roman" panose="02020603050405020304" pitchFamily="18" charset="0"/>
            </a:endParaRPr>
          </a:p>
          <a:p>
            <a:r>
              <a:rPr lang="en-GB" altLang="zh-CN" sz="3200" dirty="0">
                <a:latin typeface="Times New Roman" panose="02020603050405020304" pitchFamily="18" charset="0"/>
                <a:cs typeface="Times New Roman" panose="02020603050405020304" pitchFamily="18" charset="0"/>
              </a:rPr>
              <a:t>It made a Swedish evening news paper (</a:t>
            </a:r>
            <a:r>
              <a:rPr lang="en-GB" altLang="zh-CN" sz="3200" dirty="0" err="1">
                <a:latin typeface="Times New Roman" panose="02020603050405020304" pitchFamily="18" charset="0"/>
                <a:cs typeface="Times New Roman" panose="02020603050405020304" pitchFamily="18" charset="0"/>
              </a:rPr>
              <a:t>Expresen</a:t>
            </a:r>
            <a:r>
              <a:rPr lang="en-GB" altLang="zh-CN" sz="3200" dirty="0">
                <a:latin typeface="Times New Roman" panose="02020603050405020304" pitchFamily="18" charset="0"/>
                <a:cs typeface="Times New Roman" panose="02020603050405020304" pitchFamily="18" charset="0"/>
              </a:rPr>
              <a:t>) “Breakthrough method for predicting solar storms” </a:t>
            </a:r>
          </a:p>
          <a:p>
            <a:endParaRPr lang="en-GB" altLang="zh-CN" sz="3200" dirty="0">
              <a:latin typeface="Times New Roman" panose="02020603050405020304" pitchFamily="18" charset="0"/>
              <a:cs typeface="Times New Roman" panose="02020603050405020304" pitchFamily="18" charset="0"/>
            </a:endParaRPr>
          </a:p>
          <a:p>
            <a:r>
              <a:rPr lang="en-GB" altLang="zh-CN" sz="3200" dirty="0">
                <a:latin typeface="Times New Roman" panose="02020603050405020304" pitchFamily="18" charset="0"/>
                <a:cs typeface="Times New Roman" panose="02020603050405020304" pitchFamily="18" charset="0"/>
              </a:rPr>
              <a:t>Also a “popular science article for the HINODE “nuggets” series: “</a:t>
            </a:r>
            <a:r>
              <a:rPr lang="en-GB" altLang="zh-CN" sz="3200" dirty="0" err="1">
                <a:latin typeface="Times New Roman" panose="02020603050405020304" pitchFamily="18" charset="0"/>
                <a:cs typeface="Times New Roman" panose="02020603050405020304" pitchFamily="18" charset="0"/>
              </a:rPr>
              <a:t>Hinode</a:t>
            </a:r>
            <a:r>
              <a:rPr lang="en-GB" altLang="zh-CN" sz="3200" dirty="0">
                <a:latin typeface="Times New Roman" panose="02020603050405020304" pitchFamily="18" charset="0"/>
                <a:cs typeface="Times New Roman" panose="02020603050405020304" pitchFamily="18" charset="0"/>
              </a:rPr>
              <a:t>/EIS measurements of active region magnetic fields”</a:t>
            </a:r>
            <a:endParaRPr lang="zh-CN" altLang="en-US" sz="32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1B576984-598D-0E6F-20CA-D2840B199BB1}"/>
              </a:ext>
            </a:extLst>
          </p:cNvPr>
          <p:cNvSpPr txBox="1"/>
          <p:nvPr/>
        </p:nvSpPr>
        <p:spPr>
          <a:xfrm>
            <a:off x="228600" y="4907340"/>
            <a:ext cx="8610600" cy="1569660"/>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A recent paper described an MIT in Sr IV and the original MIT is from the spectrum of Ne-like </a:t>
            </a:r>
            <a:r>
              <a:rPr lang="en-GB" altLang="zh-CN" sz="3200" dirty="0" err="1">
                <a:latin typeface="Times New Roman" panose="02020603050405020304" pitchFamily="18" charset="0"/>
                <a:cs typeface="Times New Roman" panose="02020603050405020304" pitchFamily="18" charset="0"/>
              </a:rPr>
              <a:t>Ar</a:t>
            </a:r>
            <a:r>
              <a:rPr lang="en-GB" altLang="zh-CN" sz="3200" dirty="0">
                <a:latin typeface="Times New Roman" panose="02020603050405020304" pitchFamily="18" charset="0"/>
                <a:cs typeface="Times New Roman" panose="02020603050405020304" pitchFamily="18" charset="0"/>
              </a:rPr>
              <a:t> (needs a high magnetic field of the order of Tesla)</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9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915400" cy="69865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The importance of this new diagnostic technique (MIT) lies in two basic facts: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the coronal magnetic field is probably the most important unmeasured quantity in coronal physics, as it is at the heart of the processes regulating Space Weather and the properties of the solar corona</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2) this technique can be applied to the existing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EIS archive spanning from 2007 to 2020, including more than one full solar cycle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covering a large number of active regions, flares, and even coronal mass ejections.</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08049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A77FC3-8E5F-E3B6-C06A-272F1ACA09E1}"/>
              </a:ext>
            </a:extLst>
          </p:cNvPr>
          <p:cNvPicPr>
            <a:picLocks noChangeAspect="1"/>
          </p:cNvPicPr>
          <p:nvPr/>
        </p:nvPicPr>
        <p:blipFill>
          <a:blip r:embed="rId2"/>
          <a:stretch>
            <a:fillRect/>
          </a:stretch>
        </p:blipFill>
        <p:spPr>
          <a:xfrm>
            <a:off x="1752600" y="1752600"/>
            <a:ext cx="5638800" cy="4391833"/>
          </a:xfrm>
          <a:prstGeom prst="rect">
            <a:avLst/>
          </a:prstGeom>
        </p:spPr>
      </p:pic>
      <p:sp>
        <p:nvSpPr>
          <p:cNvPr id="4" name="文本框 3">
            <a:extLst>
              <a:ext uri="{FF2B5EF4-FFF2-40B4-BE49-F238E27FC236}">
                <a16:creationId xmlns:a16="http://schemas.microsoft.com/office/drawing/2014/main" id="{9A37EFA3-2FCA-D228-EFBD-F891D6425E1B}"/>
              </a:ext>
            </a:extLst>
          </p:cNvPr>
          <p:cNvSpPr txBox="1"/>
          <p:nvPr/>
        </p:nvSpPr>
        <p:spPr>
          <a:xfrm>
            <a:off x="76200" y="0"/>
            <a:ext cx="8991600" cy="1569660"/>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Laboratory studies of the line ratios are very difficult as most EBITs operate with fields around 0.1 T or more, higher than corona fields</a:t>
            </a:r>
            <a:endParaRPr lang="zh-CN" altLang="en-US" sz="32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936C986-0D59-2331-83CD-402F13BC65D2}"/>
              </a:ext>
            </a:extLst>
          </p:cNvPr>
          <p:cNvSpPr txBox="1"/>
          <p:nvPr/>
        </p:nvSpPr>
        <p:spPr>
          <a:xfrm>
            <a:off x="76200" y="6248400"/>
            <a:ext cx="5336141" cy="523220"/>
          </a:xfrm>
          <a:prstGeom prst="rect">
            <a:avLst/>
          </a:prstGeom>
          <a:noFill/>
        </p:spPr>
        <p:txBody>
          <a:bodyPr wrap="none" rtlCol="0">
            <a:spAutoFit/>
          </a:bodyPr>
          <a:lstStyle/>
          <a:p>
            <a:r>
              <a:rPr lang="en-GB" altLang="zh-CN" sz="2800" dirty="0">
                <a:latin typeface="Times New Roman" panose="02020603050405020304" pitchFamily="18" charset="0"/>
                <a:cs typeface="Times New Roman" panose="02020603050405020304" pitchFamily="18" charset="0"/>
              </a:rPr>
              <a:t>Xu </a:t>
            </a:r>
            <a:r>
              <a:rPr lang="en-GB" altLang="zh-CN" sz="2800" i="1" dirty="0">
                <a:latin typeface="Times New Roman" panose="02020603050405020304" pitchFamily="18" charset="0"/>
                <a:cs typeface="Times New Roman" panose="02020603050405020304" pitchFamily="18" charset="0"/>
              </a:rPr>
              <a:t>et al </a:t>
            </a:r>
            <a:r>
              <a:rPr lang="en-GB" altLang="zh-CN" sz="2800" dirty="0">
                <a:latin typeface="Times New Roman" panose="02020603050405020304" pitchFamily="18" charset="0"/>
                <a:cs typeface="Times New Roman" panose="02020603050405020304" pitchFamily="18" charset="0"/>
              </a:rPr>
              <a:t>Astrophysical Journal 2023</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2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54EDD81-8DB4-BC62-0200-8159EA6BD926}"/>
              </a:ext>
            </a:extLst>
          </p:cNvPr>
          <p:cNvSpPr txBox="1"/>
          <p:nvPr/>
        </p:nvSpPr>
        <p:spPr>
          <a:xfrm>
            <a:off x="304800" y="228600"/>
            <a:ext cx="2133600" cy="646331"/>
          </a:xfrm>
          <a:prstGeom prst="rect">
            <a:avLst/>
          </a:prstGeom>
          <a:noFill/>
        </p:spPr>
        <p:txBody>
          <a:bodyPr wrap="square" rtlCol="0">
            <a:spAutoFit/>
          </a:bodyPr>
          <a:lstStyle/>
          <a:p>
            <a:r>
              <a:rPr lang="en-GB" altLang="zh-CN" sz="3600" dirty="0">
                <a:latin typeface="Times New Roman" panose="02020603050405020304" pitchFamily="18" charset="0"/>
                <a:cs typeface="Times New Roman" panose="02020603050405020304" pitchFamily="18" charset="0"/>
              </a:rPr>
              <a:t>Summary</a:t>
            </a:r>
            <a:endParaRPr lang="zh-CN" altLang="en-US" sz="36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EDEFC84-BC45-D78F-E90F-771DC4E6C671}"/>
              </a:ext>
            </a:extLst>
          </p:cNvPr>
          <p:cNvSpPr txBox="1"/>
          <p:nvPr/>
        </p:nvSpPr>
        <p:spPr>
          <a:xfrm>
            <a:off x="228600" y="1284982"/>
            <a:ext cx="8610600" cy="1077218"/>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1) Importance of the solar corona magnetic field and that this is a difficult quantity to measure</a:t>
            </a:r>
            <a:endParaRPr lang="zh-CN" altLang="en-US" sz="32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4686BC2-E46F-1091-ED92-689203EA69EA}"/>
              </a:ext>
            </a:extLst>
          </p:cNvPr>
          <p:cNvSpPr txBox="1"/>
          <p:nvPr/>
        </p:nvSpPr>
        <p:spPr>
          <a:xfrm>
            <a:off x="228600" y="3383340"/>
            <a:ext cx="8382000" cy="1569660"/>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2) How quantum interference in atomic structure can give us a method to measure the coronal field strength through a Magnetic Induced Transition</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5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450" y="838199"/>
            <a:ext cx="67818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Overview</a:t>
            </a:r>
          </a:p>
        </p:txBody>
      </p:sp>
      <p:sp>
        <p:nvSpPr>
          <p:cNvPr id="3" name="TextBox 2"/>
          <p:cNvSpPr txBox="1"/>
          <p:nvPr/>
        </p:nvSpPr>
        <p:spPr>
          <a:xfrm>
            <a:off x="914400" y="1828800"/>
            <a:ext cx="6629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Something about the Sun</a:t>
            </a:r>
          </a:p>
        </p:txBody>
      </p:sp>
      <p:sp>
        <p:nvSpPr>
          <p:cNvPr id="4" name="TextBox 3"/>
          <p:cNvSpPr txBox="1"/>
          <p:nvPr/>
        </p:nvSpPr>
        <p:spPr>
          <a:xfrm>
            <a:off x="914400" y="2590800"/>
            <a:ext cx="5867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Quantum interference</a:t>
            </a:r>
          </a:p>
        </p:txBody>
      </p:sp>
      <p:sp>
        <p:nvSpPr>
          <p:cNvPr id="5" name="TextBox 4"/>
          <p:cNvSpPr txBox="1"/>
          <p:nvPr/>
        </p:nvSpPr>
        <p:spPr>
          <a:xfrm>
            <a:off x="914400" y="3453825"/>
            <a:ext cx="4419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Electron Beam Ion Traps</a:t>
            </a:r>
          </a:p>
        </p:txBody>
      </p:sp>
      <p:sp>
        <p:nvSpPr>
          <p:cNvPr id="6" name="TextBox 5"/>
          <p:cNvSpPr txBox="1"/>
          <p:nvPr/>
        </p:nvSpPr>
        <p:spPr>
          <a:xfrm>
            <a:off x="838200" y="4495800"/>
            <a:ext cx="65532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solar corona magnetic field</a:t>
            </a:r>
          </a:p>
        </p:txBody>
      </p:sp>
    </p:spTree>
    <p:extLst>
      <p:ext uri="{BB962C8B-B14F-4D97-AF65-F5344CB8AC3E}">
        <p14:creationId xmlns:p14="http://schemas.microsoft.com/office/powerpoint/2010/main" val="101132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F66FA42-7CF9-EC02-7B62-04106025980D}"/>
              </a:ext>
            </a:extLst>
          </p:cNvPr>
          <p:cNvSpPr txBox="1"/>
          <p:nvPr/>
        </p:nvSpPr>
        <p:spPr>
          <a:xfrm>
            <a:off x="304800" y="609600"/>
            <a:ext cx="8458200" cy="2062103"/>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3) Laboratory and astrophysical measurements of relevant atomic data for the ion Fe</a:t>
            </a:r>
            <a:r>
              <a:rPr lang="en-GB" altLang="zh-CN" sz="3200" baseline="30000" dirty="0">
                <a:latin typeface="Times New Roman" panose="02020603050405020304" pitchFamily="18" charset="0"/>
                <a:cs typeface="Times New Roman" panose="02020603050405020304" pitchFamily="18" charset="0"/>
              </a:rPr>
              <a:t>9+</a:t>
            </a:r>
            <a:r>
              <a:rPr lang="en-GB" altLang="zh-CN" sz="3200" dirty="0">
                <a:latin typeface="Times New Roman" panose="02020603050405020304" pitchFamily="18" charset="0"/>
                <a:cs typeface="Times New Roman" panose="02020603050405020304" pitchFamily="18" charset="0"/>
              </a:rPr>
              <a:t>. The laboratory work is down using a device known as an electron beam ion trap</a:t>
            </a:r>
            <a:endParaRPr lang="zh-CN" altLang="en-US" sz="32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3E707F84-7037-E6F1-044A-D7D1E57E48E8}"/>
              </a:ext>
            </a:extLst>
          </p:cNvPr>
          <p:cNvSpPr txBox="1"/>
          <p:nvPr/>
        </p:nvSpPr>
        <p:spPr>
          <a:xfrm>
            <a:off x="304800" y="3276600"/>
            <a:ext cx="8534400" cy="2062103"/>
          </a:xfrm>
          <a:prstGeom prst="rect">
            <a:avLst/>
          </a:prstGeom>
          <a:noFill/>
        </p:spPr>
        <p:txBody>
          <a:bodyPr wrap="square" rtlCol="0">
            <a:spAutoFit/>
          </a:bodyPr>
          <a:lstStyle/>
          <a:p>
            <a:r>
              <a:rPr lang="en-GB" altLang="zh-CN" sz="3200" dirty="0">
                <a:latin typeface="Times New Roman" panose="02020603050405020304" pitchFamily="18" charset="0"/>
                <a:cs typeface="Times New Roman" panose="02020603050405020304" pitchFamily="18" charset="0"/>
              </a:rPr>
              <a:t>4) Use of the magnetic induced transition in the spectrum of Fe X to monitor the solar corona magnetic field strength as a function of time during a solar flare</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7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64159"/>
            <a:ext cx="7086600" cy="769441"/>
          </a:xfrm>
          <a:prstGeom prst="rect">
            <a:avLst/>
          </a:prstGeom>
          <a:noFill/>
        </p:spPr>
        <p:txBody>
          <a:bodyPr wrap="square" rtlCol="0">
            <a:spAutoFit/>
          </a:bodyPr>
          <a:lstStyle/>
          <a:p>
            <a:r>
              <a:rPr lang="en-US" altLang="zh-CN" sz="4400" dirty="0">
                <a:latin typeface="Times New Roman" panose="02020603050405020304" pitchFamily="18" charset="0"/>
                <a:cs typeface="Times New Roman" panose="02020603050405020304" pitchFamily="18" charset="0"/>
              </a:rPr>
              <a:t>Thank you for your attention</a:t>
            </a:r>
            <a:endParaRPr lang="zh-CN" altLang="en-US" sz="4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67000" y="3962400"/>
            <a:ext cx="3962400" cy="707886"/>
          </a:xfrm>
          <a:prstGeom prst="rect">
            <a:avLst/>
          </a:prstGeom>
          <a:noFill/>
        </p:spPr>
        <p:txBody>
          <a:bodyPr wrap="square" rtlCol="0">
            <a:spAutoFit/>
          </a:bodyPr>
          <a:lstStyle/>
          <a:p>
            <a:r>
              <a:rPr lang="en-US" altLang="ko-KR" sz="4000" b="1" dirty="0">
                <a:latin typeface="Times New Roman" panose="02020603050405020304" pitchFamily="18" charset="0"/>
                <a:cs typeface="Times New Roman" panose="02020603050405020304" pitchFamily="18" charset="0"/>
              </a:rPr>
              <a:t>Questions ?????</a:t>
            </a:r>
            <a:r>
              <a:rPr lang="ko-KR" altLang="en-US" sz="4000" b="1" dirty="0">
                <a:latin typeface="Times New Roman" panose="02020603050405020304" pitchFamily="18" charset="0"/>
                <a:cs typeface="Times New Roman" panose="02020603050405020304" pitchFamily="18" charset="0"/>
              </a:rPr>
              <a:t> </a:t>
            </a:r>
            <a:endParaRPr lang="zh-C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287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586740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W</a:t>
            </a:r>
            <a:r>
              <a:rPr lang="en-US" altLang="zh-CN" sz="2800" dirty="0"/>
              <a:t>h</a:t>
            </a:r>
            <a:r>
              <a:rPr lang="en-US" altLang="zh-CN" sz="2800" b="1" dirty="0">
                <a:latin typeface="Times New Roman" panose="02020603050405020304" pitchFamily="18" charset="0"/>
                <a:cs typeface="Times New Roman" panose="02020603050405020304" pitchFamily="18" charset="0"/>
              </a:rPr>
              <a:t>at about fusion plasma ?!?!</a:t>
            </a:r>
            <a:endParaRPr lang="zh-CN" alt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143000"/>
            <a:ext cx="8229600"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Let’s go back to t</a:t>
            </a:r>
            <a:r>
              <a:rPr lang="en-US" altLang="zh-CN" sz="2800" dirty="0"/>
              <a:t>h</a:t>
            </a:r>
            <a:r>
              <a:rPr lang="en-US" altLang="zh-CN" sz="2800" dirty="0">
                <a:latin typeface="Times New Roman" panose="02020603050405020304" pitchFamily="18" charset="0"/>
                <a:cs typeface="Times New Roman" panose="02020603050405020304" pitchFamily="18" charset="0"/>
              </a:rPr>
              <a:t>e simple formula giving t</a:t>
            </a:r>
            <a:r>
              <a:rPr lang="en-US" altLang="zh-CN" sz="2800" dirty="0"/>
              <a:t>h</a:t>
            </a:r>
            <a:r>
              <a:rPr lang="en-US" altLang="zh-CN" sz="2800" dirty="0">
                <a:latin typeface="Times New Roman" panose="02020603050405020304" pitchFamily="18" charset="0"/>
                <a:cs typeface="Times New Roman" panose="02020603050405020304" pitchFamily="18" charset="0"/>
              </a:rPr>
              <a:t>e MIT rate:</a:t>
            </a:r>
            <a:endParaRPr lang="zh-CN"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143000" y="1905000"/>
            <a:ext cx="6553200" cy="584775"/>
          </a:xfrm>
          <a:prstGeom prst="rect">
            <a:avLst/>
          </a:prstGeom>
        </p:spPr>
        <p:txBody>
          <a:bodyPr wrap="square">
            <a:spAutoFit/>
          </a:bodyPr>
          <a:lstStyle/>
          <a:p>
            <a:r>
              <a:rPr lang="en-US" altLang="zh-CN" sz="3200" dirty="0">
                <a:solidFill>
                  <a:prstClr val="white"/>
                </a:solidFill>
              </a:rPr>
              <a:t>﻿</a:t>
            </a:r>
            <a:r>
              <a:rPr lang="en-US" altLang="zh-CN" sz="3200" dirty="0">
                <a:solidFill>
                  <a:prstClr val="white"/>
                </a:solidFill>
                <a:latin typeface="Times New Roman" panose="02020603050405020304" pitchFamily="18" charset="0"/>
                <a:cs typeface="Times New Roman" panose="02020603050405020304" pitchFamily="18" charset="0"/>
              </a:rPr>
              <a:t>MIT(Intensity/rate) ≈ </a:t>
            </a:r>
            <a:r>
              <a:rPr lang="en-GB" altLang="zh-CN" sz="3200" dirty="0">
                <a:latin typeface="Times New Roman" panose="02020603050405020304" pitchFamily="18" charset="0"/>
                <a:cs typeface="Times New Roman" panose="02020603050405020304" pitchFamily="18" charset="0"/>
              </a:rPr>
              <a:t>A(E1)x(B/</a:t>
            </a:r>
            <a:r>
              <a:rPr lang="el-GR" altLang="zh-CN" sz="3200" dirty="0">
                <a:latin typeface="Times New Roman" panose="02020603050405020304" pitchFamily="18" charset="0"/>
                <a:cs typeface="Times New Roman" panose="02020603050405020304" pitchFamily="18" charset="0"/>
              </a:rPr>
              <a:t>Δ</a:t>
            </a:r>
            <a:r>
              <a:rPr lang="en-GB" altLang="zh-CN" sz="3200" dirty="0">
                <a:latin typeface="Times New Roman" panose="02020603050405020304" pitchFamily="18" charset="0"/>
                <a:cs typeface="Times New Roman" panose="02020603050405020304" pitchFamily="18" charset="0"/>
              </a:rPr>
              <a:t>E)</a:t>
            </a:r>
            <a:r>
              <a:rPr lang="en-GB" altLang="zh-CN" sz="3200" baseline="30000" dirty="0">
                <a:latin typeface="Times New Roman" panose="02020603050405020304" pitchFamily="18" charset="0"/>
                <a:cs typeface="Times New Roman" panose="02020603050405020304" pitchFamily="18" charset="0"/>
              </a:rPr>
              <a:t>2</a:t>
            </a:r>
          </a:p>
        </p:txBody>
      </p:sp>
      <p:sp>
        <p:nvSpPr>
          <p:cNvPr id="5" name="TextBox 4"/>
          <p:cNvSpPr txBox="1"/>
          <p:nvPr/>
        </p:nvSpPr>
        <p:spPr>
          <a:xfrm>
            <a:off x="914400" y="3034605"/>
            <a:ext cx="7239000" cy="1815882"/>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a:t>
            </a:r>
            <a:r>
              <a:rPr lang="en-US" altLang="zh-CN" sz="2800" dirty="0"/>
              <a:t>h</a:t>
            </a:r>
            <a:r>
              <a:rPr lang="en-US" altLang="zh-CN" sz="2800" dirty="0">
                <a:latin typeface="Times New Roman" panose="02020603050405020304" pitchFamily="18" charset="0"/>
                <a:cs typeface="Times New Roman" panose="02020603050405020304" pitchFamily="18" charset="0"/>
              </a:rPr>
              <a:t>e c</a:t>
            </a:r>
            <a:r>
              <a:rPr lang="en-US" altLang="zh-CN" sz="2800" dirty="0"/>
              <a:t>ha</a:t>
            </a:r>
            <a:r>
              <a:rPr lang="en-US" altLang="zh-CN" sz="2800" dirty="0">
                <a:latin typeface="Times New Roman" panose="02020603050405020304" pitchFamily="18" charset="0"/>
                <a:cs typeface="Times New Roman" panose="02020603050405020304" pitchFamily="18" charset="0"/>
              </a:rPr>
              <a:t>nce to see an MIT depends on two t</a:t>
            </a:r>
            <a:r>
              <a:rPr lang="en-US" altLang="zh-CN" sz="2800" dirty="0"/>
              <a:t>h</a:t>
            </a:r>
            <a:r>
              <a:rPr lang="en-US" altLang="zh-CN" sz="2800" dirty="0">
                <a:latin typeface="Times New Roman" panose="02020603050405020304" pitchFamily="18" charset="0"/>
                <a:cs typeface="Times New Roman" panose="02020603050405020304" pitchFamily="18" charset="0"/>
              </a:rPr>
              <a:t>ings, </a:t>
            </a:r>
          </a:p>
          <a:p>
            <a:pPr marL="514350" indent="-514350">
              <a:buAutoNum type="alphaLcParenBoth"/>
            </a:pPr>
            <a:r>
              <a:rPr lang="en-US" altLang="zh-CN" sz="2800" dirty="0">
                <a:latin typeface="Times New Roman" panose="02020603050405020304" pitchFamily="18" charset="0"/>
                <a:cs typeface="Times New Roman" panose="02020603050405020304" pitchFamily="18" charset="0"/>
              </a:rPr>
              <a:t>t</a:t>
            </a:r>
            <a:r>
              <a:rPr lang="en-US" altLang="zh-CN" sz="2800" dirty="0"/>
              <a:t>h</a:t>
            </a:r>
            <a:r>
              <a:rPr lang="en-US" altLang="zh-CN" sz="2800" dirty="0">
                <a:latin typeface="Times New Roman" panose="02020603050405020304" pitchFamily="18" charset="0"/>
                <a:cs typeface="Times New Roman" panose="02020603050405020304" pitchFamily="18" charset="0"/>
              </a:rPr>
              <a:t>e magnetic field strengt</a:t>
            </a:r>
            <a:r>
              <a:rPr lang="en-US" altLang="zh-CN" sz="2800" dirty="0"/>
              <a:t>h</a:t>
            </a:r>
            <a:r>
              <a:rPr lang="en-US" altLang="zh-CN" sz="2800" dirty="0">
                <a:latin typeface="Times New Roman" panose="02020603050405020304" pitchFamily="18" charset="0"/>
                <a:cs typeface="Times New Roman" panose="02020603050405020304" pitchFamily="18" charset="0"/>
              </a:rPr>
              <a:t> and </a:t>
            </a:r>
          </a:p>
          <a:p>
            <a:r>
              <a:rPr lang="en-US" altLang="zh-CN" sz="2800" dirty="0">
                <a:latin typeface="Times New Roman" panose="02020603050405020304" pitchFamily="18" charset="0"/>
                <a:cs typeface="Times New Roman" panose="02020603050405020304" pitchFamily="18" charset="0"/>
              </a:rPr>
              <a:t>(b) t</a:t>
            </a:r>
            <a:r>
              <a:rPr lang="en-US" altLang="zh-CN" sz="2800" dirty="0"/>
              <a:t>h</a:t>
            </a:r>
            <a:r>
              <a:rPr lang="en-US" altLang="zh-CN" sz="2800" dirty="0">
                <a:latin typeface="Times New Roman" panose="02020603050405020304" pitchFamily="18" charset="0"/>
                <a:cs typeface="Times New Roman" panose="02020603050405020304" pitchFamily="18" charset="0"/>
              </a:rPr>
              <a:t>e electron density. T</a:t>
            </a:r>
            <a:r>
              <a:rPr lang="en-US" altLang="zh-CN" sz="2800" dirty="0"/>
              <a:t>h</a:t>
            </a:r>
            <a:r>
              <a:rPr lang="en-US" altLang="zh-CN" sz="2800" dirty="0">
                <a:latin typeface="Times New Roman" panose="02020603050405020304" pitchFamily="18" charset="0"/>
                <a:cs typeface="Times New Roman" panose="02020603050405020304" pitchFamily="18" charset="0"/>
              </a:rPr>
              <a:t>e 4D7/2 level is after all metastable. </a:t>
            </a:r>
            <a:endParaRPr lang="zh-CN" alt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5218093"/>
            <a:ext cx="754380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As </a:t>
            </a:r>
            <a:r>
              <a:rPr lang="el-GR" altLang="zh-CN" sz="2800" dirty="0">
                <a:latin typeface="Times New Roman" panose="02020603050405020304" pitchFamily="18" charset="0"/>
                <a:cs typeface="Times New Roman" panose="02020603050405020304" pitchFamily="18" charset="0"/>
              </a:rPr>
              <a:t>Δ</a:t>
            </a:r>
            <a:r>
              <a:rPr lang="en-US" altLang="zh-CN" sz="2800" dirty="0">
                <a:latin typeface="Times New Roman" panose="02020603050405020304" pitchFamily="18" charset="0"/>
                <a:cs typeface="Times New Roman" panose="02020603050405020304" pitchFamily="18" charset="0"/>
              </a:rPr>
              <a:t>E is fixed t</a:t>
            </a:r>
            <a:r>
              <a:rPr lang="en-US" altLang="zh-CN" sz="2800" dirty="0"/>
              <a:t>h</a:t>
            </a:r>
            <a:r>
              <a:rPr lang="en-US" altLang="zh-CN" sz="2800" dirty="0">
                <a:latin typeface="Times New Roman" panose="02020603050405020304" pitchFamily="18" charset="0"/>
                <a:cs typeface="Times New Roman" panose="02020603050405020304" pitchFamily="18" charset="0"/>
              </a:rPr>
              <a:t>ere is a competition between t</a:t>
            </a:r>
            <a:r>
              <a:rPr lang="en-US" altLang="zh-CN" sz="2800" dirty="0"/>
              <a:t>h</a:t>
            </a:r>
            <a:r>
              <a:rPr lang="en-US" altLang="zh-CN" sz="2800" dirty="0">
                <a:latin typeface="Times New Roman" panose="02020603050405020304" pitchFamily="18" charset="0"/>
                <a:cs typeface="Times New Roman" panose="02020603050405020304" pitchFamily="18" charset="0"/>
              </a:rPr>
              <a:t>e field and t</a:t>
            </a:r>
            <a:r>
              <a:rPr lang="en-US" altLang="zh-CN" sz="2800" dirty="0"/>
              <a:t>h</a:t>
            </a:r>
            <a:r>
              <a:rPr lang="en-US" altLang="zh-CN" sz="2800" dirty="0">
                <a:latin typeface="Times New Roman" panose="02020603050405020304" pitchFamily="18" charset="0"/>
                <a:cs typeface="Times New Roman" panose="02020603050405020304" pitchFamily="18" charset="0"/>
              </a:rPr>
              <a:t>e electron density.</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8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CD4DA-731E-818A-F293-AFC5436C0A3B}"/>
              </a:ext>
            </a:extLst>
          </p:cNvPr>
          <p:cNvPicPr>
            <a:picLocks noChangeAspect="1"/>
          </p:cNvPicPr>
          <p:nvPr/>
        </p:nvPicPr>
        <p:blipFill>
          <a:blip r:embed="rId2"/>
          <a:stretch>
            <a:fillRect/>
          </a:stretch>
        </p:blipFill>
        <p:spPr>
          <a:xfrm>
            <a:off x="381000" y="1652689"/>
            <a:ext cx="8305800" cy="4519511"/>
          </a:xfrm>
          <a:prstGeom prst="rect">
            <a:avLst/>
          </a:prstGeom>
        </p:spPr>
      </p:pic>
    </p:spTree>
    <p:extLst>
      <p:ext uri="{BB962C8B-B14F-4D97-AF65-F5344CB8AC3E}">
        <p14:creationId xmlns:p14="http://schemas.microsoft.com/office/powerpoint/2010/main" val="3132768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949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23900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Easiest is to let t</a:t>
            </a:r>
            <a:r>
              <a:rPr lang="en-US" altLang="zh-CN" sz="2800" dirty="0"/>
              <a:t>h</a:t>
            </a:r>
            <a:r>
              <a:rPr lang="en-US" altLang="zh-CN" sz="2800" dirty="0">
                <a:latin typeface="Times New Roman" panose="02020603050405020304" pitchFamily="18" charset="0"/>
                <a:cs typeface="Times New Roman" panose="02020603050405020304" pitchFamily="18" charset="0"/>
              </a:rPr>
              <a:t>e collision rate = t</a:t>
            </a:r>
            <a:r>
              <a:rPr lang="en-US" altLang="zh-CN" sz="2800" dirty="0"/>
              <a:t>h</a:t>
            </a:r>
            <a:r>
              <a:rPr lang="en-US" altLang="zh-CN" sz="2800" dirty="0">
                <a:latin typeface="Times New Roman" panose="02020603050405020304" pitchFamily="18" charset="0"/>
                <a:cs typeface="Times New Roman" panose="02020603050405020304" pitchFamily="18" charset="0"/>
              </a:rPr>
              <a:t>e MIT rate and look w</a:t>
            </a:r>
            <a:r>
              <a:rPr lang="en-US" altLang="zh-CN" sz="2800" dirty="0"/>
              <a:t>h</a:t>
            </a:r>
            <a:r>
              <a:rPr lang="en-US" altLang="zh-CN" sz="2800" dirty="0">
                <a:latin typeface="Times New Roman" panose="02020603050405020304" pitchFamily="18" charset="0"/>
                <a:cs typeface="Times New Roman" panose="02020603050405020304" pitchFamily="18" charset="0"/>
              </a:rPr>
              <a:t>at </a:t>
            </a:r>
            <a:r>
              <a:rPr lang="en-US" altLang="zh-CN" sz="2800" dirty="0"/>
              <a:t>h</a:t>
            </a:r>
            <a:r>
              <a:rPr lang="en-US" altLang="zh-CN" sz="2800" dirty="0">
                <a:latin typeface="Times New Roman" panose="02020603050405020304" pitchFamily="18" charset="0"/>
                <a:cs typeface="Times New Roman" panose="02020603050405020304" pitchFamily="18" charset="0"/>
              </a:rPr>
              <a:t>appens.</a:t>
            </a:r>
            <a:endParaRPr lang="zh-CN" alt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676400"/>
            <a:ext cx="7086600" cy="138499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We can simulate  spectral for different conditions and s</a:t>
            </a:r>
            <a:r>
              <a:rPr lang="en-US" altLang="zh-CN" sz="2800" dirty="0"/>
              <a:t>h</a:t>
            </a:r>
            <a:r>
              <a:rPr lang="en-US" altLang="zh-CN" sz="2800" dirty="0">
                <a:latin typeface="Times New Roman" panose="02020603050405020304" pitchFamily="18" charset="0"/>
                <a:cs typeface="Times New Roman" panose="02020603050405020304" pitchFamily="18" charset="0"/>
              </a:rPr>
              <a:t>ow t</a:t>
            </a:r>
            <a:r>
              <a:rPr lang="en-US" altLang="zh-CN" sz="2800" dirty="0"/>
              <a:t>h</a:t>
            </a:r>
            <a:r>
              <a:rPr lang="en-US" altLang="zh-CN" sz="2800" dirty="0">
                <a:latin typeface="Times New Roman" panose="02020603050405020304" pitchFamily="18" charset="0"/>
                <a:cs typeface="Times New Roman" panose="02020603050405020304" pitchFamily="18" charset="0"/>
              </a:rPr>
              <a:t>at indeed t</a:t>
            </a:r>
            <a:r>
              <a:rPr lang="en-US" altLang="zh-CN" sz="2800" dirty="0"/>
              <a:t>h</a:t>
            </a:r>
            <a:r>
              <a:rPr lang="en-US" altLang="zh-CN" sz="2800" dirty="0">
                <a:latin typeface="Times New Roman" panose="02020603050405020304" pitchFamily="18" charset="0"/>
                <a:cs typeface="Times New Roman" panose="02020603050405020304" pitchFamily="18" charset="0"/>
              </a:rPr>
              <a:t>e influence of t</a:t>
            </a:r>
            <a:r>
              <a:rPr lang="en-US" altLang="zh-CN" sz="2800" dirty="0"/>
              <a:t>h</a:t>
            </a:r>
            <a:r>
              <a:rPr lang="en-US" altLang="zh-CN" sz="2800" dirty="0">
                <a:latin typeface="Times New Roman" panose="02020603050405020304" pitchFamily="18" charset="0"/>
                <a:cs typeface="Times New Roman" panose="02020603050405020304" pitchFamily="18" charset="0"/>
              </a:rPr>
              <a:t>e Fe X MIT can be seen in a fusion plasma. </a:t>
            </a:r>
            <a:endParaRPr lang="zh-CN" alt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3581400"/>
            <a:ext cx="670560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Albeit a rat</a:t>
            </a:r>
            <a:r>
              <a:rPr lang="en-US" altLang="zh-CN" sz="2800" dirty="0"/>
              <a:t>h</a:t>
            </a:r>
            <a:r>
              <a:rPr lang="en-US" altLang="zh-CN" sz="2800" dirty="0">
                <a:latin typeface="Times New Roman" panose="02020603050405020304" pitchFamily="18" charset="0"/>
                <a:cs typeface="Times New Roman" panose="02020603050405020304" pitchFamily="18" charset="0"/>
              </a:rPr>
              <a:t>er cold fusion plasma, as Fe X needs a plasma temperate of around 250 eV </a:t>
            </a:r>
            <a:endParaRPr lang="zh-CN" alt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14400" y="5029200"/>
            <a:ext cx="8610600" cy="138499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This leads to t</a:t>
            </a:r>
            <a:r>
              <a:rPr lang="en-US" altLang="zh-CN" sz="2800" dirty="0"/>
              <a:t>h</a:t>
            </a:r>
            <a:r>
              <a:rPr lang="en-US" altLang="zh-CN" sz="2800" dirty="0">
                <a:latin typeface="Times New Roman" panose="02020603050405020304" pitchFamily="18" charset="0"/>
                <a:cs typeface="Times New Roman" panose="02020603050405020304" pitchFamily="18" charset="0"/>
              </a:rPr>
              <a:t>e question, are t</a:t>
            </a:r>
            <a:r>
              <a:rPr lang="en-US" altLang="zh-CN" sz="2800" dirty="0"/>
              <a:t>h</a:t>
            </a:r>
            <a:r>
              <a:rPr lang="en-US" altLang="zh-CN" sz="2800" dirty="0">
                <a:latin typeface="Times New Roman" panose="02020603050405020304" pitchFamily="18" charset="0"/>
                <a:cs typeface="Times New Roman" panose="02020603050405020304" pitchFamily="18" charset="0"/>
              </a:rPr>
              <a:t>ere ot</a:t>
            </a:r>
            <a:r>
              <a:rPr lang="en-US" altLang="zh-CN" sz="2800" dirty="0"/>
              <a:t>h</a:t>
            </a:r>
            <a:r>
              <a:rPr lang="en-US" altLang="zh-CN" sz="2800" dirty="0">
                <a:latin typeface="Times New Roman" panose="02020603050405020304" pitchFamily="18" charset="0"/>
                <a:cs typeface="Times New Roman" panose="02020603050405020304" pitchFamily="18" charset="0"/>
              </a:rPr>
              <a:t>ers MITs.</a:t>
            </a:r>
          </a:p>
          <a:p>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T</a:t>
            </a:r>
            <a:r>
              <a:rPr lang="en-US" altLang="zh-CN" sz="2800" dirty="0"/>
              <a:t>h</a:t>
            </a:r>
            <a:r>
              <a:rPr lang="en-US" altLang="zh-CN" sz="2800" dirty="0">
                <a:latin typeface="Times New Roman" panose="02020603050405020304" pitchFamily="18" charset="0"/>
                <a:cs typeface="Times New Roman" panose="02020603050405020304" pitchFamily="18" charset="0"/>
              </a:rPr>
              <a:t>e answer is … we do not know yet</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2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628" y="126695"/>
            <a:ext cx="4685772" cy="5207305"/>
          </a:xfrm>
          <a:prstGeom prst="rect">
            <a:avLst/>
          </a:prstGeom>
        </p:spPr>
      </p:pic>
      <p:sp>
        <p:nvSpPr>
          <p:cNvPr id="3" name="TextBox 2"/>
          <p:cNvSpPr txBox="1"/>
          <p:nvPr/>
        </p:nvSpPr>
        <p:spPr>
          <a:xfrm>
            <a:off x="152400" y="5410200"/>
            <a:ext cx="8991600" cy="138499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a:t>
            </a:r>
            <a:r>
              <a:rPr lang="en-US" altLang="zh-CN" sz="2800" dirty="0"/>
              <a:t>h</a:t>
            </a:r>
            <a:r>
              <a:rPr lang="en-US" altLang="zh-CN" sz="2800" dirty="0">
                <a:latin typeface="Times New Roman" panose="02020603050405020304" pitchFamily="18" charset="0"/>
                <a:cs typeface="Times New Roman" panose="02020603050405020304" pitchFamily="18" charset="0"/>
              </a:rPr>
              <a:t>e influence of t</a:t>
            </a:r>
            <a:r>
              <a:rPr lang="en-US" altLang="zh-CN" sz="2800" dirty="0"/>
              <a:t>h</a:t>
            </a:r>
            <a:r>
              <a:rPr lang="en-US" altLang="zh-CN" sz="2800" dirty="0">
                <a:latin typeface="Times New Roman" panose="02020603050405020304" pitchFamily="18" charset="0"/>
                <a:cs typeface="Times New Roman" panose="02020603050405020304" pitchFamily="18" charset="0"/>
              </a:rPr>
              <a:t>e MIT on t</a:t>
            </a:r>
            <a:r>
              <a:rPr lang="en-US" altLang="zh-CN" sz="2800" dirty="0"/>
              <a:t>h</a:t>
            </a:r>
            <a:r>
              <a:rPr lang="en-US" altLang="zh-CN" sz="2800" dirty="0">
                <a:latin typeface="Times New Roman" panose="02020603050405020304" pitchFamily="18" charset="0"/>
                <a:cs typeface="Times New Roman" panose="02020603050405020304" pitchFamily="18" charset="0"/>
              </a:rPr>
              <a:t>e Fe X spectral region around 25.7 nm. T</a:t>
            </a:r>
            <a:r>
              <a:rPr lang="en-US" altLang="zh-CN" sz="2800" dirty="0"/>
              <a:t>h</a:t>
            </a:r>
            <a:r>
              <a:rPr lang="en-US" altLang="zh-CN" sz="2800" dirty="0">
                <a:latin typeface="Times New Roman" panose="02020603050405020304" pitchFamily="18" charset="0"/>
                <a:cs typeface="Times New Roman" panose="02020603050405020304" pitchFamily="18" charset="0"/>
              </a:rPr>
              <a:t>e temperature and density for t</a:t>
            </a:r>
            <a:r>
              <a:rPr lang="en-US" altLang="zh-CN" sz="2800" dirty="0"/>
              <a:t>h</a:t>
            </a:r>
            <a:r>
              <a:rPr lang="en-US" altLang="zh-CN" sz="2800" dirty="0">
                <a:latin typeface="Times New Roman" panose="02020603050405020304" pitchFamily="18" charset="0"/>
                <a:cs typeface="Times New Roman" panose="02020603050405020304" pitchFamily="18" charset="0"/>
              </a:rPr>
              <a:t>is simulation were 230 eV and 2x10</a:t>
            </a:r>
            <a:r>
              <a:rPr lang="en-US" altLang="zh-CN" sz="2800" baseline="30000" dirty="0">
                <a:latin typeface="Times New Roman" panose="02020603050405020304" pitchFamily="18" charset="0"/>
                <a:cs typeface="Times New Roman" panose="02020603050405020304" pitchFamily="18" charset="0"/>
              </a:rPr>
              <a:t>12</a:t>
            </a:r>
            <a:r>
              <a:rPr lang="en-US" altLang="zh-CN" sz="2800" dirty="0">
                <a:latin typeface="Times New Roman" panose="02020603050405020304" pitchFamily="18" charset="0"/>
                <a:cs typeface="Times New Roman" panose="02020603050405020304" pitchFamily="18" charset="0"/>
              </a:rPr>
              <a:t> cm</a:t>
            </a:r>
            <a:r>
              <a:rPr lang="en-US" altLang="zh-CN" sz="2800" baseline="30000" dirty="0">
                <a:latin typeface="Times New Roman" panose="02020603050405020304" pitchFamily="18" charset="0"/>
                <a:cs typeface="Times New Roman" panose="02020603050405020304" pitchFamily="18" charset="0"/>
              </a:rPr>
              <a:t>-3 </a:t>
            </a:r>
            <a:r>
              <a:rPr lang="en-US" altLang="zh-CN" sz="2800" dirty="0">
                <a:latin typeface="Times New Roman" panose="02020603050405020304" pitchFamily="18" charset="0"/>
                <a:cs typeface="Times New Roman" panose="02020603050405020304" pitchFamily="18" charset="0"/>
              </a:rPr>
              <a:t>respectively.</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23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sp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6629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228600"/>
            <a:ext cx="70104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What is this ????</a:t>
            </a:r>
          </a:p>
        </p:txBody>
      </p:sp>
    </p:spTree>
    <p:extLst>
      <p:ext uri="{BB962C8B-B14F-4D97-AF65-F5344CB8AC3E}">
        <p14:creationId xmlns:p14="http://schemas.microsoft.com/office/powerpoint/2010/main" val="33897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ot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07" y="36195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914400" y="6336268"/>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spcBef>
                <a:spcPct val="50000"/>
              </a:spcBef>
            </a:pPr>
            <a:r>
              <a:rPr lang="en-US" altLang="zh-CN" sz="1800" dirty="0">
                <a:latin typeface="Arial" charset="0"/>
              </a:rPr>
              <a:t>The Solar Eclipse pictures are courtesy of from Robin </a:t>
            </a:r>
            <a:r>
              <a:rPr lang="en-US" altLang="zh-CN" sz="1800" dirty="0" err="1">
                <a:latin typeface="Arial" charset="0"/>
              </a:rPr>
              <a:t>Barnsley</a:t>
            </a:r>
            <a:r>
              <a:rPr lang="en-US" altLang="zh-CN" sz="1800" dirty="0">
                <a:latin typeface="Arial" charset="0"/>
              </a:rPr>
              <a:t> (ITER)</a:t>
            </a:r>
          </a:p>
        </p:txBody>
      </p:sp>
      <p:sp>
        <p:nvSpPr>
          <p:cNvPr id="2" name="TextBox 1"/>
          <p:cNvSpPr txBox="1"/>
          <p:nvPr/>
        </p:nvSpPr>
        <p:spPr>
          <a:xfrm>
            <a:off x="304800" y="4953000"/>
            <a:ext cx="88392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Solar Corona, much hotter and less dense than the Solar surface</a:t>
            </a:r>
          </a:p>
          <a:p>
            <a:r>
              <a:rPr lang="en-US" sz="2400" dirty="0">
                <a:latin typeface="Times New Roman" panose="02020603050405020304" pitchFamily="18" charset="0"/>
                <a:cs typeface="Times New Roman" panose="02020603050405020304" pitchFamily="18" charset="0"/>
              </a:rPr>
              <a:t>The temperate was fond to be round 300 times hotter by Bengt </a:t>
            </a:r>
            <a:r>
              <a:rPr lang="en-US" sz="2400" dirty="0" err="1">
                <a:latin typeface="Times New Roman" panose="02020603050405020304" pitchFamily="18" charset="0"/>
                <a:cs typeface="Times New Roman" panose="02020603050405020304" pitchFamily="18" charset="0"/>
              </a:rPr>
              <a:t>Edlen</a:t>
            </a:r>
            <a:r>
              <a:rPr lang="en-US" sz="2400" dirty="0">
                <a:latin typeface="Times New Roman" panose="02020603050405020304" pitchFamily="18" charset="0"/>
                <a:cs typeface="Times New Roman" panose="02020603050405020304" pitchFamily="18" charset="0"/>
              </a:rPr>
              <a:t> in the 1940’s </a:t>
            </a:r>
          </a:p>
        </p:txBody>
      </p:sp>
      <p:sp>
        <p:nvSpPr>
          <p:cNvPr id="3" name="TextBox 2"/>
          <p:cNvSpPr txBox="1"/>
          <p:nvPr/>
        </p:nvSpPr>
        <p:spPr>
          <a:xfrm>
            <a:off x="2590800" y="228600"/>
            <a:ext cx="4953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Completion of the last slide</a:t>
            </a:r>
          </a:p>
        </p:txBody>
      </p:sp>
    </p:spTree>
    <p:extLst>
      <p:ext uri="{BB962C8B-B14F-4D97-AF65-F5344CB8AC3E}">
        <p14:creationId xmlns:p14="http://schemas.microsoft.com/office/powerpoint/2010/main" val="42619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805" y="609600"/>
            <a:ext cx="507479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0"/>
            <a:ext cx="8763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To set the stage …. And, to get an idea of the size of things</a:t>
            </a:r>
          </a:p>
        </p:txBody>
      </p:sp>
      <p:sp>
        <p:nvSpPr>
          <p:cNvPr id="3" name="TextBox 2"/>
          <p:cNvSpPr txBox="1"/>
          <p:nvPr/>
        </p:nvSpPr>
        <p:spPr>
          <a:xfrm>
            <a:off x="2057400" y="5953780"/>
            <a:ext cx="5334000" cy="523220"/>
          </a:xfrm>
          <a:prstGeom prst="rect">
            <a:avLst/>
          </a:prstGeom>
          <a:noFill/>
        </p:spPr>
        <p:txBody>
          <a:bodyPr wrap="square" rtlCol="0">
            <a:spAutoFit/>
          </a:bodyPr>
          <a:lstStyle/>
          <a:p>
            <a:r>
              <a:rPr lang="en-US" altLang="zh-CN" sz="2800" dirty="0"/>
              <a:t>How much energy is released ??</a:t>
            </a:r>
            <a:endParaRPr lang="zh-CN" altLang="en-US" sz="2800" dirty="0"/>
          </a:p>
        </p:txBody>
      </p:sp>
    </p:spTree>
    <p:extLst>
      <p:ext uri="{BB962C8B-B14F-4D97-AF65-F5344CB8AC3E}">
        <p14:creationId xmlns:p14="http://schemas.microsoft.com/office/powerpoint/2010/main" val="390837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03909"/>
            <a:ext cx="7616710" cy="4234891"/>
          </a:xfrm>
          <a:prstGeom prst="rect">
            <a:avLst/>
          </a:prstGeom>
        </p:spPr>
      </p:pic>
      <p:sp>
        <p:nvSpPr>
          <p:cNvPr id="3" name="TextBox 2"/>
          <p:cNvSpPr txBox="1"/>
          <p:nvPr/>
        </p:nvSpPr>
        <p:spPr>
          <a:xfrm>
            <a:off x="1219201" y="76200"/>
            <a:ext cx="670559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We would like a warning if something like this were coming … wouldn’t we ?</a:t>
            </a:r>
          </a:p>
        </p:txBody>
      </p:sp>
      <p:sp>
        <p:nvSpPr>
          <p:cNvPr id="4" name="TextBox 3"/>
          <p:cNvSpPr txBox="1"/>
          <p:nvPr/>
        </p:nvSpPr>
        <p:spPr>
          <a:xfrm>
            <a:off x="228600" y="6396335"/>
            <a:ext cx="6553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Courtesy of Dr. Who, BBC</a:t>
            </a:r>
          </a:p>
        </p:txBody>
      </p:sp>
    </p:spTree>
    <p:extLst>
      <p:ext uri="{BB962C8B-B14F-4D97-AF65-F5344CB8AC3E}">
        <p14:creationId xmlns:p14="http://schemas.microsoft.com/office/powerpoint/2010/main" val="1784690341"/>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4139</TotalTime>
  <Words>2065</Words>
  <Application>Microsoft Office PowerPoint</Application>
  <PresentationFormat>On-screen Show (4:3)</PresentationFormat>
  <Paragraphs>194</Paragraphs>
  <Slides>56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Copperplate Gothic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Katy Hutton</cp:lastModifiedBy>
  <cp:revision>126</cp:revision>
  <dcterms:created xsi:type="dcterms:W3CDTF">2006-08-16T00:00:00Z</dcterms:created>
  <dcterms:modified xsi:type="dcterms:W3CDTF">2023-12-12T21:18:05Z</dcterms:modified>
</cp:coreProperties>
</file>